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263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9" r:id="rId13"/>
    <p:sldId id="271" r:id="rId14"/>
    <p:sldId id="272" r:id="rId15"/>
    <p:sldId id="273" r:id="rId16"/>
    <p:sldId id="274" r:id="rId17"/>
    <p:sldId id="275" r:id="rId18"/>
    <p:sldId id="276" r:id="rId19"/>
    <p:sldId id="260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/>
    <p:restoredTop sz="94771"/>
  </p:normalViewPr>
  <p:slideViewPr>
    <p:cSldViewPr snapToGrid="0" snapToObjects="1">
      <p:cViewPr varScale="1">
        <p:scale>
          <a:sx n="100" d="100"/>
          <a:sy n="100" d="100"/>
        </p:scale>
        <p:origin x="162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6A58AE4-0F36-899B-B6A4-D99F6A0952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66119"/>
            <a:ext cx="7772400" cy="2834331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Discrete Structure</a:t>
            </a:r>
            <a:br>
              <a:rPr lang="en-US" altLang="en-US" dirty="0"/>
            </a:br>
            <a:r>
              <a:rPr lang="en-AU" sz="6000" b="1" dirty="0"/>
              <a:t>Predicate Calculus and Methods of Proofs</a:t>
            </a:r>
            <a:endParaRPr lang="en-US" altLang="en-US" b="1" dirty="0"/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8991B18E-96B9-5E3D-A203-1E80202C778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Week 9</a:t>
            </a:r>
            <a:endParaRPr lang="en-US" altLang="en-US" dirty="0"/>
          </a:p>
          <a:p>
            <a:pPr eaLnBrk="1" hangingPunct="1"/>
            <a:r>
              <a:rPr lang="en-US" altLang="en-US" dirty="0"/>
              <a:t>By </a:t>
            </a:r>
          </a:p>
          <a:p>
            <a:pPr eaLnBrk="1" hangingPunct="1"/>
            <a:r>
              <a:rPr lang="en-US" altLang="en-US" dirty="0"/>
              <a:t>Dr. Rafiullah Khan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A5A0F-A8AA-8C33-A2F2-9CE8006E3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8285-D1D6-A7D6-9621-A4A41AB6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Rules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781F5B-5404-BA41-A57C-24908A7C33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AU" b="1" dirty="0"/>
                  <a:t>Example 3 — Using Hypothetical Syllogism</a:t>
                </a:r>
              </a:p>
              <a:p>
                <a:r>
                  <a:rPr lang="en-AU" b="1" dirty="0"/>
                  <a:t>Premises:</a:t>
                </a:r>
                <a:endParaRPr lang="en-AU" dirty="0"/>
              </a:p>
              <a:p>
                <a:pPr lvl="1"/>
                <a:r>
                  <a:rPr lang="en-AU" dirty="0"/>
                  <a:t>If it rains, the streets get wet. →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If the streets get wet, driving is slow. →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AU" dirty="0"/>
              </a:p>
              <a:p>
                <a:r>
                  <a:rPr lang="en-AU" b="1" dirty="0"/>
                  <a:t>Conclusion:</a:t>
                </a:r>
                <a:r>
                  <a:rPr lang="en-AU" dirty="0"/>
                  <a:t> If it rains, driving is slow. →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By Hypothetical Syllogism.</a:t>
                </a:r>
              </a:p>
              <a:p>
                <a:endParaRPr lang="en-AU" b="1" dirty="0"/>
              </a:p>
              <a:p>
                <a:pPr marL="0" indent="0">
                  <a:buNone/>
                </a:pPr>
                <a:r>
                  <a:rPr lang="en-AU" b="1" dirty="0"/>
                  <a:t>Example 4 — Using Disjunctive Syllogism</a:t>
                </a:r>
              </a:p>
              <a:p>
                <a:r>
                  <a:rPr lang="en-AU" b="1" dirty="0"/>
                  <a:t>Premises:</a:t>
                </a:r>
                <a:endParaRPr lang="en-AU" dirty="0"/>
              </a:p>
              <a:p>
                <a:pPr lvl="1"/>
                <a:r>
                  <a:rPr lang="en-AU" dirty="0"/>
                  <a:t>It’s either Monday or Tuesday. →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It’s not Monday. → </a:t>
                </a: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¬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AU" dirty="0"/>
              </a:p>
              <a:p>
                <a:r>
                  <a:rPr lang="en-AU" b="1" dirty="0"/>
                  <a:t>Conclusion:</a:t>
                </a:r>
                <a:r>
                  <a:rPr lang="en-AU" dirty="0"/>
                  <a:t> It’s Tuesday. →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By Disjunctive Syllogism.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781F5B-5404-BA41-A57C-24908A7C33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68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E65D517-46E4-8037-A63D-629DE125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0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EC84C-F681-3B8D-E4B2-697F6A61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14" y="276198"/>
            <a:ext cx="7858200" cy="1157242"/>
          </a:xfrm>
        </p:spPr>
        <p:txBody>
          <a:bodyPr>
            <a:normAutofit/>
          </a:bodyPr>
          <a:lstStyle/>
          <a:p>
            <a:r>
              <a:rPr lang="en-AU" sz="3500" dirty="0"/>
              <a:t>Rules of Inference in Predicate Logic</a:t>
            </a:r>
            <a:endParaRPr lang="en-US" sz="35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D365C4-223E-A8A6-3367-19E210681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163720"/>
              </p:ext>
            </p:extLst>
          </p:nvPr>
        </p:nvGraphicFramePr>
        <p:xfrm>
          <a:off x="308919" y="1709638"/>
          <a:ext cx="8538520" cy="4233959"/>
        </p:xfrm>
        <a:graphic>
          <a:graphicData uri="http://schemas.openxmlformats.org/drawingml/2006/table">
            <a:tbl>
              <a:tblPr/>
              <a:tblGrid>
                <a:gridCol w="2144407">
                  <a:extLst>
                    <a:ext uri="{9D8B030D-6E8A-4147-A177-3AD203B41FA5}">
                      <a16:colId xmlns:a16="http://schemas.microsoft.com/office/drawing/2014/main" val="819140065"/>
                    </a:ext>
                  </a:extLst>
                </a:gridCol>
                <a:gridCol w="3447010">
                  <a:extLst>
                    <a:ext uri="{9D8B030D-6E8A-4147-A177-3AD203B41FA5}">
                      <a16:colId xmlns:a16="http://schemas.microsoft.com/office/drawing/2014/main" val="3218054217"/>
                    </a:ext>
                  </a:extLst>
                </a:gridCol>
                <a:gridCol w="2947103">
                  <a:extLst>
                    <a:ext uri="{9D8B030D-6E8A-4147-A177-3AD203B41FA5}">
                      <a16:colId xmlns:a16="http://schemas.microsoft.com/office/drawing/2014/main" val="3603507423"/>
                    </a:ext>
                  </a:extLst>
                </a:gridCol>
              </a:tblGrid>
              <a:tr h="3827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b="1"/>
                        <a:t>Rule</a:t>
                      </a:r>
                      <a:endParaRPr lang="en-AU" sz="1200"/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b="1"/>
                        <a:t>Form</a:t>
                      </a:r>
                      <a:endParaRPr lang="en-AU" sz="1200"/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b="1"/>
                        <a:t>Meaning / Example</a:t>
                      </a:r>
                      <a:endParaRPr lang="en-AU" sz="1200"/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929314"/>
                  </a:ext>
                </a:extLst>
              </a:tr>
              <a:tr h="6418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b="1"/>
                        <a:t>Universal Instantiation (UI)</a:t>
                      </a:r>
                      <a:endParaRPr lang="en-AU" sz="1200"/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/>
                        <a:t>From ( ∀x P(x) ), infer ( P(c) ).</a:t>
                      </a:r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/>
                        <a:t>If all humans are mortal, then Socrates (a human) is mortal.</a:t>
                      </a:r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803815"/>
                  </a:ext>
                </a:extLst>
              </a:tr>
              <a:tr h="6418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b="1"/>
                        <a:t>Universal Generalization (UG)</a:t>
                      </a:r>
                      <a:endParaRPr lang="en-AU" sz="1200"/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/>
                        <a:t>From ( P(x) ) (for arbitrary x), infer ( ∀x P(x) ).</a:t>
                      </a:r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/>
                        <a:t>If we show x² ≥ 0 for any x, we can generalize to all x.</a:t>
                      </a:r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038709"/>
                  </a:ext>
                </a:extLst>
              </a:tr>
              <a:tr h="6418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b="1"/>
                        <a:t>Existential Instantiation (EI)</a:t>
                      </a:r>
                      <a:endParaRPr lang="en-AU" sz="1200"/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/>
                        <a:t>From ( ∃x P(x) ), infer ( P(c) ) for a new constant c.</a:t>
                      </a:r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/>
                        <a:t>If someone is sleeping, let c be a person who is sleeping.</a:t>
                      </a:r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344113"/>
                  </a:ext>
                </a:extLst>
              </a:tr>
              <a:tr h="6418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b="1"/>
                        <a:t>Existential Generalization (EG)</a:t>
                      </a:r>
                      <a:endParaRPr lang="en-AU" sz="1200"/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/>
                        <a:t>From ( P(c) ), infer ( ∃x P(x) ).</a:t>
                      </a:r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/>
                        <a:t>If Socrates is wise, we infer that someone is wise.</a:t>
                      </a:r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130542"/>
                  </a:ext>
                </a:extLst>
              </a:tr>
              <a:tr h="6418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b="1"/>
                        <a:t>Universal Modus Ponens</a:t>
                      </a:r>
                      <a:endParaRPr lang="en-AU" sz="1200"/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/>
                        <a:t>From ( ∀x (P(x) → Q(x)) ) and ( P(a) ), infer ( Q(a) ).</a:t>
                      </a:r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/>
                        <a:t>All birds can fly, Tweety is a bird ⇒ Tweety can fly.</a:t>
                      </a:r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325352"/>
                  </a:ext>
                </a:extLst>
              </a:tr>
              <a:tr h="6418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b="1"/>
                        <a:t>Universal Modus Tollens</a:t>
                      </a:r>
                      <a:endParaRPr lang="en-AU" sz="1200"/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/>
                        <a:t>From ( ∀x (P(x) → Q(x)) ) and ( ¬Q(a) ), infer ( ¬P(a) ).</a:t>
                      </a:r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/>
                        <a:t>All dogs bark; this animal doesn’t bark ⇒ not a dog.</a:t>
                      </a:r>
                    </a:p>
                  </a:txBody>
                  <a:tcPr marL="60905" marR="60905" marT="30453" marB="30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966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14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Inference in Predicate Logic (Examples)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8782"/>
                <a:ext cx="8229600" cy="481016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2400" b="1" dirty="0"/>
                  <a:t>1. Basic Example — “All humans are mortal.”</a:t>
                </a:r>
              </a:p>
              <a:p>
                <a:r>
                  <a:rPr lang="en-AU" sz="2400" b="1" dirty="0"/>
                  <a:t>Given:</a:t>
                </a:r>
                <a:endParaRPr lang="en-AU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ur-P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sz="2400" i="1">
                              <a:latin typeface="Cambria Math" panose="02040503050406030204" pitchFamily="18" charset="0"/>
                            </a:rPr>
                            <m:t>𝐻𝑢𝑚𝑎𝑛</m:t>
                          </m:r>
                          <m:d>
                            <m:dPr>
                              <m:ctrlPr>
                                <a:rPr lang="ur-P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ur-PK" sz="240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ur-PK" sz="2400" i="1">
                              <a:latin typeface="Cambria Math" panose="02040503050406030204" pitchFamily="18" charset="0"/>
                            </a:rPr>
                            <m:t>𝑀𝑜𝑟𝑡𝑎𝑙</m:t>
                          </m:r>
                          <m:d>
                            <m:dPr>
                              <m:ctrlPr>
                                <a:rPr lang="ur-P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r-PK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r-PK" sz="2400" i="1">
                          <a:latin typeface="Cambria Math" panose="02040503050406030204" pitchFamily="18" charset="0"/>
                        </a:rPr>
                        <m:t>𝐻𝑢𝑚𝑎𝑛</m:t>
                      </m:r>
                      <m:d>
                        <m:dPr>
                          <m:ctrlPr>
                            <a:rPr lang="ur-PK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sz="2400" i="1">
                              <a:latin typeface="Cambria Math" panose="02040503050406030204" pitchFamily="18" charset="0"/>
                            </a:rPr>
                            <m:t>𝑆𝑜𝑐𝑟𝑎𝑡𝑒𝑠</m:t>
                          </m:r>
                        </m:e>
                      </m:d>
                    </m:oMath>
                  </m:oMathPara>
                </a14:m>
                <a:endParaRPr lang="ur-PK" sz="2000" dirty="0"/>
              </a:p>
              <a:p>
                <a:pPr marL="0" indent="0">
                  <a:buNone/>
                </a:pPr>
                <a:r>
                  <a:rPr lang="en-AU" sz="2400" b="1" dirty="0">
                    <a:solidFill>
                      <a:srgbClr val="FF0000"/>
                    </a:solidFill>
                  </a:rPr>
                  <a:t>To Prove:</a:t>
                </a:r>
                <a:r>
                  <a:rPr lang="en-AU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𝑀𝑜𝑟𝑡𝑎𝑙</m:t>
                    </m:r>
                    <m:d>
                      <m:dPr>
                        <m:ctrlPr>
                          <a:rPr lang="ur-PK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𝑆𝑜𝑐𝑟𝑎𝑡𝑒𝑠</m:t>
                        </m:r>
                      </m:e>
                    </m:d>
                  </m:oMath>
                </a14:m>
                <a:endParaRPr lang="ur-PK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AU" sz="2400" b="1" dirty="0"/>
                  <a:t>Reasoning:</a:t>
                </a:r>
                <a:endParaRPr lang="en-AU" sz="2400" dirty="0"/>
              </a:p>
              <a:p>
                <a:pPr lvl="1"/>
                <a:r>
                  <a:rPr lang="en-AU" sz="2000" dirty="0"/>
                  <a:t>From (1) by </a:t>
                </a:r>
                <a:r>
                  <a:rPr lang="en-AU" sz="2000" b="1" dirty="0"/>
                  <a:t>Universal Instantiation (UI):</a:t>
                </a:r>
                <a:br>
                  <a:rPr lang="en-AU" sz="2000" dirty="0"/>
                </a:b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ur-P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𝑆𝑜𝑐𝑟𝑎𝑡𝑒𝑠</m:t>
                        </m:r>
                      </m:e>
                    </m:d>
                    <m:r>
                      <a:rPr lang="ur-PK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ur-PK" sz="2400" i="1">
                        <a:latin typeface="Cambria Math" panose="02040503050406030204" pitchFamily="18" charset="0"/>
                      </a:rPr>
                      <m:t>𝑀𝑜𝑟𝑡𝑎𝑙</m:t>
                    </m:r>
                    <m:d>
                      <m:dPr>
                        <m:ctrlPr>
                          <a:rPr lang="ur-P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𝑆𝑜𝑐𝑟𝑎𝑡𝑒𝑠</m:t>
                        </m:r>
                      </m:e>
                    </m:d>
                  </m:oMath>
                </a14:m>
                <a:endParaRPr lang="ur-PK" sz="2000" dirty="0"/>
              </a:p>
              <a:p>
                <a:pPr lvl="1"/>
                <a:r>
                  <a:rPr lang="en-AU" sz="2000" dirty="0"/>
                  <a:t>From (2):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ur-P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𝑆𝑜𝑐𝑟𝑎𝑡𝑒𝑠</m:t>
                        </m:r>
                      </m:e>
                    </m:d>
                  </m:oMath>
                </a14:m>
                <a:endParaRPr lang="ur-PK" sz="2000" dirty="0"/>
              </a:p>
              <a:p>
                <a:pPr lvl="1"/>
                <a:r>
                  <a:rPr lang="en-AU" sz="2000" dirty="0"/>
                  <a:t>By </a:t>
                </a:r>
                <a:r>
                  <a:rPr lang="en-AU" sz="2000" b="1" dirty="0"/>
                  <a:t>Modus Ponens (MP):</a:t>
                </a:r>
                <a:br>
                  <a:rPr lang="en-AU" sz="2000" dirty="0"/>
                </a:b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𝑀𝑜𝑟𝑡𝑎𝑙</m:t>
                    </m:r>
                    <m:d>
                      <m:dPr>
                        <m:ctrlPr>
                          <a:rPr lang="ur-P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𝑆𝑜𝑐𝑟𝑎𝑡𝑒𝑠</m:t>
                        </m:r>
                      </m:e>
                    </m:d>
                  </m:oMath>
                </a14:m>
                <a:endParaRPr lang="en-AU" sz="2000" dirty="0"/>
              </a:p>
              <a:p>
                <a:r>
                  <a:rPr lang="en-AU" sz="28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Conclusion:</a:t>
                </a:r>
                <a:r>
                  <a:rPr lang="en-AU" sz="28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Socrates is mortal.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8782"/>
                <a:ext cx="8229600" cy="4810167"/>
              </a:xfrm>
              <a:blipFill>
                <a:blip r:embed="rId2"/>
                <a:stretch>
                  <a:fillRect l="-1389" t="-1053" b="-8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96659-C1C3-7EB8-78CB-CB6024485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E9A5-3BBC-0EF5-0E1F-FF5FF3CB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Inference in Predicate Logic (Examples)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6E732-3CDE-4CA2-3679-B4223B4073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8782"/>
                <a:ext cx="8229600" cy="481016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2400" b="1" dirty="0"/>
                  <a:t>2. Example — “All students study; Ali is a student.”</a:t>
                </a:r>
              </a:p>
              <a:p>
                <a:r>
                  <a:rPr lang="en-AU" sz="2400" b="1" dirty="0"/>
                  <a:t>Given:</a:t>
                </a:r>
                <a:endParaRPr lang="en-A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𝑆𝑡𝑢𝑑𝑒𝑛𝑡</m:t>
                          </m:r>
                          <m:d>
                            <m:dPr>
                              <m:ctrlPr>
                                <a:rPr lang="ur-P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ur-PK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𝑆𝑡𝑢𝑑𝑖𝑒𝑠</m:t>
                          </m:r>
                          <m:d>
                            <m:dPr>
                              <m:ctrlPr>
                                <a:rPr lang="ur-P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r-PK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r-PK" i="1">
                          <a:latin typeface="Cambria Math" panose="02040503050406030204" pitchFamily="18" charset="0"/>
                        </a:rPr>
                        <m:t>𝑆𝑡𝑢𝑑𝑒𝑛𝑡</m:t>
                      </m:r>
                      <m:d>
                        <m:dPr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𝐴𝑙𝑖</m:t>
                          </m:r>
                        </m:e>
                      </m:d>
                    </m:oMath>
                  </m:oMathPara>
                </a14:m>
                <a:endParaRPr lang="ur-PK" sz="2400" dirty="0"/>
              </a:p>
              <a:p>
                <a:pPr marL="0" indent="0">
                  <a:buNone/>
                </a:pPr>
                <a:r>
                  <a:rPr lang="en-AU" sz="2400" b="1" dirty="0">
                    <a:solidFill>
                      <a:srgbClr val="FF0000"/>
                    </a:solidFill>
                  </a:rPr>
                  <a:t>To Prove:</a:t>
                </a:r>
                <a:r>
                  <a:rPr lang="en-AU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𝑆𝑡𝑢𝑑𝑖𝑒𝑠</m:t>
                    </m:r>
                    <m:d>
                      <m:dPr>
                        <m:ctrlP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𝐴𝑙𝑖</m:t>
                        </m:r>
                      </m:e>
                    </m:d>
                  </m:oMath>
                </a14:m>
                <a:endParaRPr lang="ur-PK" sz="2400" dirty="0"/>
              </a:p>
              <a:p>
                <a:pPr marL="0" indent="0">
                  <a:buNone/>
                </a:pPr>
                <a:r>
                  <a:rPr lang="en-AU" sz="2400" b="1" dirty="0"/>
                  <a:t>Reasoning:</a:t>
                </a:r>
                <a:endParaRPr lang="en-AU" sz="2400" dirty="0"/>
              </a:p>
              <a:p>
                <a:pPr lvl="1"/>
                <a:r>
                  <a:rPr lang="en-AU" sz="2000" dirty="0"/>
                  <a:t>Apply </a:t>
                </a:r>
                <a:r>
                  <a:rPr lang="en-AU" sz="2000" b="1" dirty="0"/>
                  <a:t>UI</a:t>
                </a:r>
                <a:r>
                  <a:rPr lang="en-AU" sz="2000" dirty="0"/>
                  <a:t> to (1):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𝑆𝑡𝑢𝑑𝑒𝑛𝑡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𝐴𝑙𝑖</m:t>
                        </m:r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→</m:t>
                    </m:r>
                    <m:r>
                      <a:rPr lang="ur-PK" i="1">
                        <a:latin typeface="Cambria Math" panose="02040503050406030204" pitchFamily="18" charset="0"/>
                      </a:rPr>
                      <m:t>𝑆𝑡𝑢𝑑𝑖𝑒𝑠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𝐴𝑙𝑖</m:t>
                        </m:r>
                      </m:e>
                    </m:d>
                  </m:oMath>
                </a14:m>
                <a:endParaRPr lang="ur-PK" sz="2000" dirty="0"/>
              </a:p>
              <a:p>
                <a:pPr lvl="1"/>
                <a:r>
                  <a:rPr lang="en-AU" sz="2000" dirty="0"/>
                  <a:t>From (2):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𝑆𝑡𝑢𝑑𝑒𝑛𝑡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𝐴𝑙𝑖</m:t>
                        </m:r>
                      </m:e>
                    </m:d>
                  </m:oMath>
                </a14:m>
                <a:endParaRPr lang="ur-PK" sz="2000" dirty="0"/>
              </a:p>
              <a:p>
                <a:pPr lvl="1"/>
                <a:r>
                  <a:rPr lang="en-AU" sz="2000" dirty="0"/>
                  <a:t>By </a:t>
                </a:r>
                <a:r>
                  <a:rPr lang="en-AU" sz="2000" b="1" dirty="0"/>
                  <a:t>Modus Ponens:</a:t>
                </a:r>
                <a:r>
                  <a:rPr lang="en-AU" sz="2000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𝑆𝑡𝑢𝑑𝑖𝑒𝑠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𝐴𝑙𝑖</m:t>
                        </m:r>
                      </m:e>
                    </m:d>
                  </m:oMath>
                </a14:m>
                <a:endParaRPr lang="en-AU" sz="2000" dirty="0"/>
              </a:p>
              <a:p>
                <a:r>
                  <a:rPr lang="en-AU" sz="2400" b="1" dirty="0"/>
                  <a:t>Conclusion:</a:t>
                </a:r>
                <a:r>
                  <a:rPr lang="en-AU" sz="2400" dirty="0"/>
                  <a:t> Ali studies.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6E732-3CDE-4CA2-3679-B4223B4073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8782"/>
                <a:ext cx="8229600" cy="4810167"/>
              </a:xfrm>
              <a:blipFill>
                <a:blip r:embed="rId2"/>
                <a:stretch>
                  <a:fillRect l="-1235" t="-1053" b="-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38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74D5-D81C-936D-120B-07754CA4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Inference in Predicate Logic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6BC45-E918-4A69-E712-9E4C0853B7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AU" b="1" dirty="0"/>
                  <a:t>3. Example — “Everyone who loves logic passes the course.”</a:t>
                </a:r>
              </a:p>
              <a:p>
                <a:r>
                  <a:rPr lang="en-AU" b="1" dirty="0"/>
                  <a:t>Given:</a:t>
                </a:r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𝐿𝑜𝑣𝑒𝑠𝐿𝑜𝑔𝑖𝑐</m:t>
                          </m:r>
                          <m:d>
                            <m:dPr>
                              <m:ctrlPr>
                                <a:rPr lang="ur-P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ur-PK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𝑃𝑎𝑠𝑠𝑒𝑠𝐶𝑜𝑢𝑟𝑠𝑒</m:t>
                          </m:r>
                          <m:d>
                            <m:dPr>
                              <m:ctrlPr>
                                <a:rPr lang="ur-P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r-P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r-PK" i="1">
                          <a:latin typeface="Cambria Math" panose="02040503050406030204" pitchFamily="18" charset="0"/>
                        </a:rPr>
                        <m:t>𝐿𝑜𝑣𝑒𝑠𝐿𝑜𝑔𝑖𝑐</m:t>
                      </m:r>
                      <m:d>
                        <m:dPr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𝐴h𝑚𝑒𝑑</m:t>
                          </m:r>
                        </m:e>
                      </m:d>
                    </m:oMath>
                  </m:oMathPara>
                </a14:m>
                <a:endParaRPr lang="ur-PK" dirty="0"/>
              </a:p>
              <a:p>
                <a:pPr marL="0" indent="0">
                  <a:buNone/>
                </a:pPr>
                <a:r>
                  <a:rPr lang="en-AU" b="1" dirty="0">
                    <a:solidFill>
                      <a:srgbClr val="FF0000"/>
                    </a:solidFill>
                  </a:rPr>
                  <a:t>To Prove:</a:t>
                </a:r>
                <a:r>
                  <a:rPr lang="en-A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𝑃𝑎𝑠𝑠𝑒𝑠𝐶𝑜𝑢𝑟𝑠𝑒</m:t>
                    </m:r>
                    <m:d>
                      <m:dPr>
                        <m:ctrlP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𝐴h𝑚𝑒𝑑</m:t>
                        </m:r>
                      </m:e>
                    </m:d>
                  </m:oMath>
                </a14:m>
                <a:endParaRPr lang="ur-PK" dirty="0"/>
              </a:p>
              <a:p>
                <a:pPr marL="0" indent="0">
                  <a:buNone/>
                </a:pPr>
                <a:r>
                  <a:rPr lang="en-AU" b="1" dirty="0"/>
                  <a:t>Reasoning:</a:t>
                </a:r>
                <a:endParaRPr lang="en-AU" dirty="0"/>
              </a:p>
              <a:p>
                <a:pPr lvl="1"/>
                <a:r>
                  <a:rPr lang="en-AU" sz="2400" dirty="0"/>
                  <a:t>From (1) by </a:t>
                </a:r>
                <a:r>
                  <a:rPr lang="en-AU" sz="2400" b="1" dirty="0"/>
                  <a:t>UI: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𝐿𝑜𝑣𝑒𝑠𝐿𝑜𝑔𝑖𝑐</m:t>
                    </m:r>
                    <m:d>
                      <m:dPr>
                        <m:ctrlPr>
                          <a:rPr lang="ur-P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𝐴h𝑚𝑒𝑑</m:t>
                        </m:r>
                      </m:e>
                    </m:d>
                    <m:r>
                      <a:rPr lang="ur-PK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ur-PK" sz="2400" i="1">
                        <a:latin typeface="Cambria Math" panose="02040503050406030204" pitchFamily="18" charset="0"/>
                      </a:rPr>
                      <m:t>𝑃𝑎𝑠𝑠𝑒𝑠𝐶𝑜𝑢𝑟𝑠𝑒</m:t>
                    </m:r>
                    <m:d>
                      <m:dPr>
                        <m:ctrlPr>
                          <a:rPr lang="ur-P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𝐴h𝑚𝑒𝑑</m:t>
                        </m:r>
                      </m:e>
                    </m:d>
                  </m:oMath>
                </a14:m>
                <a:endParaRPr lang="ur-PK" sz="2400" dirty="0"/>
              </a:p>
              <a:p>
                <a:pPr lvl="1"/>
                <a:r>
                  <a:rPr lang="en-AU" sz="2400" dirty="0"/>
                  <a:t>From (2):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𝐿𝑜𝑣𝑒𝑠𝐿𝑜𝑔𝑖𝑐</m:t>
                    </m:r>
                    <m:d>
                      <m:dPr>
                        <m:ctrlPr>
                          <a:rPr lang="ur-P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𝐴h𝑚𝑒𝑑</m:t>
                        </m:r>
                      </m:e>
                    </m:d>
                  </m:oMath>
                </a14:m>
                <a:endParaRPr lang="ur-PK" dirty="0"/>
              </a:p>
              <a:p>
                <a:r>
                  <a:rPr lang="en-AU" dirty="0"/>
                  <a:t>Apply </a:t>
                </a:r>
                <a:r>
                  <a:rPr lang="en-AU" b="1" dirty="0"/>
                  <a:t>Modus Ponens: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𝑃𝑎𝑠𝑠𝑒𝑠𝐶𝑜𝑢𝑟𝑠𝑒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𝐴h𝑚𝑒𝑑</m:t>
                        </m:r>
                      </m:e>
                    </m:d>
                  </m:oMath>
                </a14:m>
                <a:endParaRPr lang="en-AU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6BC45-E918-4A69-E712-9E4C0853B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1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E407-2EED-ED0C-6EE1-9C2CC8A5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Inference in Predicate Logic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1B1560-D870-57B5-9A44-74D7ACBF4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AU" b="1" dirty="0"/>
                  <a:t>4. Example — “Some dogs bark.”</a:t>
                </a:r>
              </a:p>
              <a:p>
                <a:pPr marL="0" indent="0">
                  <a:buNone/>
                </a:pPr>
                <a:r>
                  <a:rPr lang="en-AU" b="1" dirty="0"/>
                  <a:t>Given:</a:t>
                </a:r>
                <a:br>
                  <a:rPr lang="en-AU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ur-P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ur-PK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𝐵𝑎𝑟𝑘𝑠</m:t>
                          </m:r>
                          <m:d>
                            <m:dPr>
                              <m:ctrlPr>
                                <a:rPr lang="ur-P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r-PK" dirty="0"/>
              </a:p>
              <a:p>
                <a:pPr marL="0" indent="0">
                  <a:buNone/>
                </a:pPr>
                <a:r>
                  <a:rPr lang="en-AU" b="1" dirty="0">
                    <a:solidFill>
                      <a:srgbClr val="FF0000"/>
                    </a:solidFill>
                  </a:rPr>
                  <a:t>To Prove:</a:t>
                </a:r>
                <a:r>
                  <a:rPr lang="en-AU" dirty="0">
                    <a:solidFill>
                      <a:srgbClr val="FF0000"/>
                    </a:solidFill>
                  </a:rPr>
                  <a:t> There exists a dog that barks.</a:t>
                </a:r>
              </a:p>
              <a:p>
                <a:r>
                  <a:rPr lang="en-AU" b="1" dirty="0"/>
                  <a:t>Reasoning:</a:t>
                </a:r>
                <a:endParaRPr lang="en-AU" dirty="0"/>
              </a:p>
              <a:p>
                <a:pPr lvl="1"/>
                <a:r>
                  <a:rPr lang="en-AU" dirty="0"/>
                  <a:t>By </a:t>
                </a:r>
                <a:r>
                  <a:rPr lang="en-AU" b="1" dirty="0"/>
                  <a:t>Existential Instantiation (EI):</a:t>
                </a:r>
                <a:br>
                  <a:rPr lang="en-AU" dirty="0"/>
                </a:br>
                <a:r>
                  <a:rPr lang="en-AU" dirty="0"/>
                  <a:t>	Let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dirty="0"/>
                  <a:t>be such that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𝐷𝑜𝑔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∧</m:t>
                    </m:r>
                    <m:r>
                      <a:rPr lang="ur-PK" i="1">
                        <a:latin typeface="Cambria Math" panose="02040503050406030204" pitchFamily="18" charset="0"/>
                      </a:rPr>
                      <m:t>𝐵𝑎𝑟𝑘𝑠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ur-PK" dirty="0"/>
                  <a:t>.</a:t>
                </a:r>
              </a:p>
              <a:p>
                <a:pPr lvl="1"/>
                <a:r>
                  <a:rPr lang="en-AU" dirty="0"/>
                  <a:t>Therefore,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𝐷𝑜𝑔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AU" dirty="0"/>
                  <a:t>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𝐵𝑎𝑟𝑘𝑠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ur-PK" dirty="0"/>
                  <a:t>. </a:t>
                </a:r>
                <a:endParaRPr lang="en-AU" dirty="0"/>
              </a:p>
              <a:p>
                <a:r>
                  <a:rPr lang="en-AU" b="1" dirty="0"/>
                  <a:t>Conclusion:</a:t>
                </a:r>
                <a:r>
                  <a:rPr lang="en-AU" dirty="0"/>
                  <a:t> There is at least one dog that barks.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1B1560-D870-57B5-9A44-74D7ACBF4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76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6059-1378-4777-8CE2-19090BA2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Inference in Predicate Logic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B26E1C-4EA9-E799-FC41-04BEE576D2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AU" b="1" dirty="0"/>
                  <a:t>5. Example — “Everyone likes someone.”</a:t>
                </a:r>
              </a:p>
              <a:p>
                <a:r>
                  <a:rPr lang="en-AU" b="1" dirty="0"/>
                  <a:t>Given: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𝑖𝑘𝑒𝑠</m:t>
                    </m:r>
                    <m:d>
                      <m:dPr>
                        <m:sepChr m:val=","/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ur-PK" dirty="0"/>
              </a:p>
              <a:p>
                <a:pPr marL="0" indent="0">
                  <a:buNone/>
                </a:pPr>
                <a:r>
                  <a:rPr lang="en-AU" b="1" dirty="0"/>
                  <a:t>Interpretation:</a:t>
                </a:r>
                <a:r>
                  <a:rPr lang="en-AU" dirty="0"/>
                  <a:t> For every person x, there exists some person y such that x likes y.</a:t>
                </a:r>
              </a:p>
              <a:p>
                <a:r>
                  <a:rPr lang="en-AU" b="1" dirty="0"/>
                  <a:t>Reasoning:</a:t>
                </a:r>
                <a:endParaRPr lang="en-AU" dirty="0"/>
              </a:p>
              <a:p>
                <a:pPr lvl="1"/>
                <a:r>
                  <a:rPr lang="en-AU" dirty="0"/>
                  <a:t>Pick an arbitrary individual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dirty="0"/>
                  <a:t>.</a:t>
                </a:r>
              </a:p>
              <a:p>
                <a:pPr lvl="1"/>
                <a:r>
                  <a:rPr lang="en-AU" dirty="0"/>
                  <a:t>By </a:t>
                </a:r>
                <a:r>
                  <a:rPr lang="en-AU" b="1" dirty="0"/>
                  <a:t>UI: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𝑖𝑘𝑒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sepChr m:val=","/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ur-PK" dirty="0"/>
              </a:p>
              <a:p>
                <a:pPr lvl="1"/>
                <a:r>
                  <a:rPr lang="en-AU" dirty="0"/>
                  <a:t>By </a:t>
                </a:r>
                <a:r>
                  <a:rPr lang="en-AU" b="1" dirty="0"/>
                  <a:t>EI:</a:t>
                </a:r>
                <a:r>
                  <a:rPr lang="en-AU" dirty="0"/>
                  <a:t> Let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dirty="0"/>
                  <a:t> such that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𝑖𝑘𝑒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sepChr m:val=","/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ur-PK" dirty="0"/>
                  <a:t>. </a:t>
                </a:r>
                <a:endParaRPr lang="en-AU" dirty="0"/>
              </a:p>
              <a:p>
                <a:r>
                  <a:rPr lang="en-AU" b="1" dirty="0"/>
                  <a:t>Conclusion:</a:t>
                </a:r>
                <a:r>
                  <a:rPr lang="en-AU" dirty="0"/>
                  <a:t> Everyone likes at least one person.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B26E1C-4EA9-E799-FC41-04BEE576D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7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858E-41D9-0865-5D38-DF83C8A3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Inference in Predicate Logic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2C0FF-7AD6-7808-8608-02B0734BA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AU" b="1" dirty="0"/>
                  <a:t>6. Example — “Everyone who works hard and is honest succeeds.”</a:t>
                </a:r>
              </a:p>
              <a:p>
                <a:r>
                  <a:rPr lang="en-AU" b="1" dirty="0"/>
                  <a:t>Given: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ur-P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 i="1">
                                <a:latin typeface="Cambria Math" panose="02040503050406030204" pitchFamily="18" charset="0"/>
                              </a:rPr>
                              <m:t>𝐻𝑎𝑟𝑑𝑤𝑜𝑟𝑘𝑖𝑛𝑔</m:t>
                            </m:r>
                            <m:d>
                              <m:dPr>
                                <m:ctrlPr>
                                  <a:rPr lang="ur-P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r-P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ur-PK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ur-PK" i="1">
                                <a:latin typeface="Cambria Math" panose="02040503050406030204" pitchFamily="18" charset="0"/>
                              </a:rPr>
                              <m:t>𝐻𝑜𝑛𝑒𝑠𝑡</m:t>
                            </m:r>
                            <m:d>
                              <m:dPr>
                                <m:ctrlPr>
                                  <a:rPr lang="ur-P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r-P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ur-PK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ur-PK" i="1">
                            <a:latin typeface="Cambria Math" panose="02040503050406030204" pitchFamily="18" charset="0"/>
                          </a:rPr>
                          <m:t>𝑆𝑢𝑐𝑐𝑒𝑠𝑠𝑓𝑢𝑙</m:t>
                        </m:r>
                        <m:d>
                          <m:dPr>
                            <m:ctrlPr>
                              <a:rPr lang="ur-P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br>
                  <a:rPr lang="ur-PK" dirty="0"/>
                </a:br>
                <a:r>
                  <a:rPr lang="en-AU" dirty="0"/>
                  <a:t>and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𝐻𝑎𝑟𝑑𝑤𝑜𝑟𝑘𝑖𝑛𝑔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𝐴𝑙𝑖</m:t>
                        </m:r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∧</m:t>
                    </m:r>
                    <m:r>
                      <a:rPr lang="ur-PK" i="1">
                        <a:latin typeface="Cambria Math" panose="02040503050406030204" pitchFamily="18" charset="0"/>
                      </a:rPr>
                      <m:t>𝐻𝑜𝑛𝑒𝑠𝑡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𝐴𝑙𝑖</m:t>
                        </m:r>
                      </m:e>
                    </m:d>
                  </m:oMath>
                </a14:m>
                <a:endParaRPr lang="ur-PK" dirty="0"/>
              </a:p>
              <a:p>
                <a:r>
                  <a:rPr lang="en-AU" b="1" dirty="0">
                    <a:solidFill>
                      <a:srgbClr val="FF0000"/>
                    </a:solidFill>
                  </a:rPr>
                  <a:t>To Prove:</a:t>
                </a:r>
                <a:r>
                  <a:rPr lang="en-A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𝑆𝑢𝑐𝑐𝑒𝑠𝑠𝑓𝑢𝑙</m:t>
                    </m:r>
                    <m:d>
                      <m:dPr>
                        <m:ctrlP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𝐴𝑙𝑖</m:t>
                        </m:r>
                      </m:e>
                    </m:d>
                  </m:oMath>
                </a14:m>
                <a:endParaRPr lang="ur-PK" dirty="0"/>
              </a:p>
              <a:p>
                <a:r>
                  <a:rPr lang="en-AU" b="1" dirty="0"/>
                  <a:t>Reasoning:</a:t>
                </a:r>
                <a:endParaRPr lang="en-AU" dirty="0"/>
              </a:p>
              <a:p>
                <a:pPr lvl="1"/>
                <a:r>
                  <a:rPr lang="en-AU" b="1" dirty="0"/>
                  <a:t>UI: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𝐻𝑎𝑟𝑑𝑤𝑜𝑟𝑘𝑖𝑛𝑔</m:t>
                        </m:r>
                        <m:d>
                          <m:dPr>
                            <m:ctrlPr>
                              <a:rPr lang="ur-P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 i="1">
                                <a:latin typeface="Cambria Math" panose="02040503050406030204" pitchFamily="18" charset="0"/>
                              </a:rPr>
                              <m:t>𝐴𝑙𝑖</m:t>
                            </m:r>
                          </m:e>
                        </m:d>
                        <m:r>
                          <a:rPr lang="ur-PK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ur-PK" i="1">
                            <a:latin typeface="Cambria Math" panose="02040503050406030204" pitchFamily="18" charset="0"/>
                          </a:rPr>
                          <m:t>𝐻𝑜𝑛𝑒𝑠𝑡</m:t>
                        </m:r>
                        <m:d>
                          <m:dPr>
                            <m:ctrlPr>
                              <a:rPr lang="ur-P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 i="1">
                                <a:latin typeface="Cambria Math" panose="02040503050406030204" pitchFamily="18" charset="0"/>
                              </a:rPr>
                              <m:t>𝐴𝑙𝑖</m:t>
                            </m:r>
                          </m:e>
                        </m:d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→</m:t>
                    </m:r>
                    <m:r>
                      <a:rPr lang="ur-PK" i="1">
                        <a:latin typeface="Cambria Math" panose="02040503050406030204" pitchFamily="18" charset="0"/>
                      </a:rPr>
                      <m:t>𝑆𝑢𝑐𝑐𝑒𝑠𝑠𝑓𝑢𝑙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𝐴𝑙𝑖</m:t>
                        </m:r>
                      </m:e>
                    </m:d>
                  </m:oMath>
                </a14:m>
                <a:endParaRPr lang="ur-PK" dirty="0"/>
              </a:p>
              <a:p>
                <a:pPr lvl="1"/>
                <a:r>
                  <a:rPr lang="en-AU" dirty="0"/>
                  <a:t>From premise: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𝐻𝑎𝑟𝑑𝑤𝑜𝑟𝑘𝑖𝑛𝑔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𝐴𝑙𝑖</m:t>
                        </m:r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∧</m:t>
                    </m:r>
                    <m:r>
                      <a:rPr lang="ur-PK" i="1">
                        <a:latin typeface="Cambria Math" panose="02040503050406030204" pitchFamily="18" charset="0"/>
                      </a:rPr>
                      <m:t>𝐻𝑜𝑛𝑒𝑠𝑡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𝐴𝑙𝑖</m:t>
                        </m:r>
                      </m:e>
                    </m:d>
                  </m:oMath>
                </a14:m>
                <a:endParaRPr lang="ur-PK" dirty="0"/>
              </a:p>
              <a:p>
                <a:r>
                  <a:rPr lang="en-AU" b="1" dirty="0"/>
                  <a:t>Modus Ponens: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𝑆𝑢𝑐𝑐𝑒𝑠𝑠𝑓𝑢𝑙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𝐴𝑙𝑖</m:t>
                        </m:r>
                      </m:e>
                    </m:d>
                  </m:oMath>
                </a14:m>
                <a:endParaRPr lang="en-AU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92C0FF-7AD6-7808-8608-02B0734BA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2801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3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3940-4034-3DA7-17DD-D76F9425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Inference in Predicate Logic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C52B79-F4F8-2FA3-3B81-2F20C63B08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AU" b="1" dirty="0"/>
                  <a:t>7. Example — “All cats are animals, and all animals need food.”</a:t>
                </a:r>
              </a:p>
              <a:p>
                <a:r>
                  <a:rPr lang="en-AU" b="1" dirty="0"/>
                  <a:t>Given:</a:t>
                </a:r>
                <a:endParaRPr lang="en-AU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ur-P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ur-PK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𝐴𝑛𝑖𝑚𝑎𝑙</m:t>
                          </m:r>
                          <m:d>
                            <m:dPr>
                              <m:ctrlPr>
                                <a:rPr lang="ur-P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ur-PK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r-PK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ur-PK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𝐴𝑛𝑖𝑚𝑎𝑙</m:t>
                          </m:r>
                          <m:d>
                            <m:dPr>
                              <m:ctrlPr>
                                <a:rPr lang="ur-P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ur-PK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𝑁𝑒𝑒𝑑𝑠𝐹𝑜𝑜𝑑</m:t>
                          </m:r>
                          <m:d>
                            <m:dPr>
                              <m:ctrlPr>
                                <a:rPr lang="ur-P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AU" dirty="0"/>
              </a:p>
              <a:p>
                <a:pPr marL="457200" lvl="1" indent="0">
                  <a:buNone/>
                </a:pPr>
                <a:endParaRPr lang="ur-PK" dirty="0"/>
              </a:p>
              <a:p>
                <a:pPr marL="0" indent="0">
                  <a:buNone/>
                </a:pPr>
                <a:r>
                  <a:rPr lang="en-AU" b="1" dirty="0">
                    <a:solidFill>
                      <a:srgbClr val="FF0000"/>
                    </a:solidFill>
                  </a:rPr>
                  <a:t>To Prove:</a:t>
                </a:r>
                <a:r>
                  <a:rPr lang="en-A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𝐶𝑎𝑡</m:t>
                        </m:r>
                        <m:d>
                          <m:dPr>
                            <m:ctrlPr>
                              <a:rPr lang="ur-P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ur-PK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ur-P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𝑁𝑒𝑒𝑑𝑠𝐹𝑜𝑜𝑑</m:t>
                        </m:r>
                        <m:d>
                          <m:dPr>
                            <m:ctrlPr>
                              <a:rPr lang="ur-P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ur-PK" dirty="0">
                  <a:solidFill>
                    <a:srgbClr val="FF0000"/>
                  </a:solidFill>
                </a:endParaRPr>
              </a:p>
              <a:p>
                <a:r>
                  <a:rPr lang="en-AU" b="1" dirty="0"/>
                  <a:t>Reasoning:</a:t>
                </a:r>
                <a:endParaRPr lang="en-AU" dirty="0"/>
              </a:p>
              <a:p>
                <a:pPr lvl="1"/>
                <a:r>
                  <a:rPr lang="en-AU" dirty="0"/>
                  <a:t>By </a:t>
                </a:r>
                <a:r>
                  <a:rPr lang="en-AU" b="1" dirty="0"/>
                  <a:t>Universal Instantiation (UI):</a:t>
                </a:r>
                <a:br>
                  <a:rPr lang="en-AU" dirty="0"/>
                </a:br>
                <a:r>
                  <a:rPr lang="en-AU" dirty="0"/>
                  <a:t>For any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/>
                  <a:t>, if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r-PK" dirty="0"/>
                  <a:t>, </a:t>
                </a:r>
                <a:r>
                  <a:rPr lang="en-AU" dirty="0"/>
                  <a:t>then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𝐴𝑛𝑖𝑚𝑎𝑙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r-PK" dirty="0"/>
                  <a:t>.</a:t>
                </a:r>
                <a:br>
                  <a:rPr lang="ur-PK" dirty="0"/>
                </a:br>
                <a:r>
                  <a:rPr lang="en-AU" dirty="0"/>
                  <a:t>And if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𝐴𝑛𝑖𝑚𝑎𝑙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r-PK" dirty="0"/>
                  <a:t>, </a:t>
                </a:r>
                <a:r>
                  <a:rPr lang="en-AU" dirty="0"/>
                  <a:t>then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𝑁𝑒𝑒𝑑𝑠𝐹𝑜𝑜𝑑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r-PK" dirty="0"/>
                  <a:t>.</a:t>
                </a:r>
              </a:p>
              <a:p>
                <a:pPr lvl="1"/>
                <a:r>
                  <a:rPr lang="en-AU" dirty="0"/>
                  <a:t>By </a:t>
                </a:r>
                <a:r>
                  <a:rPr lang="en-AU" b="1" dirty="0"/>
                  <a:t>Hypothetical Syllogism: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→</m:t>
                    </m:r>
                    <m:r>
                      <a:rPr lang="ur-PK" i="1">
                        <a:latin typeface="Cambria Math" panose="02040503050406030204" pitchFamily="18" charset="0"/>
                      </a:rPr>
                      <m:t>𝑁𝑒𝑒𝑑𝑠𝐹𝑜𝑜𝑑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ur-PK" dirty="0"/>
              </a:p>
              <a:p>
                <a:pPr lvl="1"/>
                <a:r>
                  <a:rPr lang="en-AU" dirty="0"/>
                  <a:t>By </a:t>
                </a:r>
                <a:r>
                  <a:rPr lang="en-AU" b="1" dirty="0"/>
                  <a:t>Universal Generalization (UG):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𝐶𝑎𝑡</m:t>
                        </m:r>
                        <m:d>
                          <m:dPr>
                            <m:ctrlPr>
                              <a:rPr lang="ur-P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ur-PK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ur-PK" i="1">
                            <a:latin typeface="Cambria Math" panose="02040503050406030204" pitchFamily="18" charset="0"/>
                          </a:rPr>
                          <m:t>𝑁𝑒𝑒𝑑𝑠𝐹𝑜𝑜𝑑</m:t>
                        </m:r>
                        <m:d>
                          <m:dPr>
                            <m:ctrlPr>
                              <a:rPr lang="ur-P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C52B79-F4F8-2FA3-3B81-2F20C63B08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6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Example: The Zeus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2400" dirty="0"/>
              <a:t>Premises:</a:t>
            </a:r>
          </a:p>
          <a:p>
            <a:pPr lvl="1"/>
            <a:r>
              <a:rPr sz="2000" dirty="0"/>
              <a:t>1. ∀x (Human(x) → Mortal(x))</a:t>
            </a:r>
          </a:p>
          <a:p>
            <a:pPr lvl="1"/>
            <a:r>
              <a:rPr sz="2000" dirty="0"/>
              <a:t>2. ¬Mortal(Zeus)</a:t>
            </a:r>
          </a:p>
          <a:p>
            <a:endParaRPr sz="2400" dirty="0"/>
          </a:p>
          <a:p>
            <a:pPr marL="0" indent="0">
              <a:buNone/>
            </a:pPr>
            <a:r>
              <a:rPr sz="2400" dirty="0">
                <a:solidFill>
                  <a:srgbClr val="FF0000"/>
                </a:solidFill>
              </a:rPr>
              <a:t>To Prove: ¬Human(Zeus)</a:t>
            </a:r>
          </a:p>
          <a:p>
            <a:endParaRPr sz="2400" dirty="0"/>
          </a:p>
          <a:p>
            <a:pPr marL="0" indent="0">
              <a:buNone/>
            </a:pPr>
            <a:r>
              <a:rPr sz="2400" dirty="0"/>
              <a:t>Proof:</a:t>
            </a:r>
          </a:p>
          <a:p>
            <a:pPr lvl="1"/>
            <a:r>
              <a:rPr sz="2000" dirty="0"/>
              <a:t>From (1) by UI: Human(Zeus) → Mortal(Zeus)</a:t>
            </a:r>
          </a:p>
          <a:p>
            <a:pPr lvl="1"/>
            <a:r>
              <a:rPr sz="2000" dirty="0"/>
              <a:t>From (2): ¬Mortal(Zeus)</a:t>
            </a:r>
          </a:p>
          <a:p>
            <a:pPr lvl="1"/>
            <a:r>
              <a:rPr sz="2000" dirty="0"/>
              <a:t>By Modus Tollens ⇒ ¬Human(Zeus)</a:t>
            </a:r>
          </a:p>
          <a:p>
            <a:pPr marL="0" indent="0">
              <a:buNone/>
            </a:pPr>
            <a:r>
              <a:rPr sz="2400" dirty="0"/>
              <a:t>✓ Argument is valid.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CE23-DCDF-B281-2608-C2B3B467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273AA-B1A0-ED38-3997-7E34C66B3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834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 is greater the 10. (True or False)</a:t>
            </a:r>
          </a:p>
          <a:p>
            <a:r>
              <a:rPr lang="en-US" dirty="0"/>
              <a:t>6 is even number. (True or False)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Now</a:t>
            </a:r>
          </a:p>
          <a:p>
            <a:r>
              <a:rPr lang="en-US" dirty="0"/>
              <a:t>X is greater the 10. (True or False)</a:t>
            </a:r>
          </a:p>
          <a:p>
            <a:r>
              <a:rPr lang="en-US" dirty="0"/>
              <a:t>X is greater the Y. (True or False)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Can we decide?</a:t>
            </a:r>
          </a:p>
          <a:p>
            <a:pPr marL="0" indent="0">
              <a:buNone/>
            </a:pPr>
            <a:r>
              <a:rPr lang="en-US" dirty="0"/>
              <a:t>We cannot use Propositional Logic here.</a:t>
            </a:r>
          </a:p>
        </p:txBody>
      </p:sp>
    </p:spTree>
    <p:extLst>
      <p:ext uri="{BB962C8B-B14F-4D97-AF65-F5344CB8AC3E}">
        <p14:creationId xmlns:p14="http://schemas.microsoft.com/office/powerpoint/2010/main" val="19945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4E00A-4AF5-DD97-15AF-BEF1358B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DDA6D-D508-D5F2-1F0C-E72957AC2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1. Premises:</a:t>
            </a:r>
            <a:endParaRPr lang="en-AU" dirty="0"/>
          </a:p>
          <a:p>
            <a:pPr marL="0" indent="0" algn="ctr">
              <a:buNone/>
            </a:pPr>
            <a:r>
              <a:rPr lang="en-AU" dirty="0"/>
              <a:t>∀x (Bird(x) → </a:t>
            </a:r>
            <a:r>
              <a:rPr lang="en-AU" dirty="0" err="1"/>
              <a:t>CanFly</a:t>
            </a:r>
            <a:r>
              <a:rPr lang="en-AU" dirty="0"/>
              <a:t>(x))</a:t>
            </a:r>
          </a:p>
          <a:p>
            <a:pPr marL="0" indent="0" algn="ctr">
              <a:buNone/>
            </a:pPr>
            <a:r>
              <a:rPr lang="en-AU" dirty="0"/>
              <a:t>¬</a:t>
            </a:r>
            <a:r>
              <a:rPr lang="en-AU" dirty="0" err="1"/>
              <a:t>CanFly</a:t>
            </a:r>
            <a:r>
              <a:rPr lang="en-AU" dirty="0"/>
              <a:t>(Penguin)</a:t>
            </a:r>
          </a:p>
          <a:p>
            <a:pPr marL="0" indent="0">
              <a:buNone/>
            </a:pPr>
            <a:r>
              <a:rPr lang="en-AU" b="1" dirty="0">
                <a:solidFill>
                  <a:srgbClr val="FF0000"/>
                </a:solidFill>
              </a:rPr>
              <a:t>Prove: ¬Bird(Penguin)</a:t>
            </a:r>
          </a:p>
          <a:p>
            <a:pPr marL="0" indent="0">
              <a:buNone/>
            </a:pPr>
            <a:r>
              <a:rPr lang="en-AU" b="1" dirty="0"/>
              <a:t>Proof:</a:t>
            </a:r>
          </a:p>
          <a:p>
            <a:pPr lvl="1"/>
            <a:r>
              <a:rPr lang="en-AU" dirty="0"/>
              <a:t>From (1) by UI: Bird(Penguin) → </a:t>
            </a:r>
            <a:r>
              <a:rPr lang="en-AU" dirty="0" err="1"/>
              <a:t>CanFly</a:t>
            </a:r>
            <a:r>
              <a:rPr lang="en-AU" dirty="0"/>
              <a:t>(Penguin)</a:t>
            </a:r>
          </a:p>
          <a:p>
            <a:pPr lvl="1"/>
            <a:r>
              <a:rPr lang="en-AU" dirty="0"/>
              <a:t>From (2): ¬</a:t>
            </a:r>
            <a:r>
              <a:rPr lang="en-AU" dirty="0" err="1"/>
              <a:t>CanFly</a:t>
            </a:r>
            <a:r>
              <a:rPr lang="en-AU" dirty="0"/>
              <a:t>(Penguin)</a:t>
            </a:r>
            <a:br>
              <a:rPr lang="en-AU" dirty="0"/>
            </a:br>
            <a:r>
              <a:rPr lang="en-AU" dirty="0"/>
              <a:t>By </a:t>
            </a:r>
            <a:r>
              <a:rPr lang="en-AU" b="1" dirty="0"/>
              <a:t>Modus Tollens</a:t>
            </a:r>
            <a:r>
              <a:rPr lang="en-AU" dirty="0"/>
              <a:t> ⇒ ¬Bird(Penguin)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99F3-0BE8-F7B4-985D-1FA962FE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F27EB-8C70-AD18-0132-717A7609E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dirty="0"/>
              <a:t>2. Premises:</a:t>
            </a:r>
            <a:endParaRPr lang="en-AU" dirty="0"/>
          </a:p>
          <a:p>
            <a:pPr marL="0" indent="0" algn="ctr">
              <a:buNone/>
            </a:pPr>
            <a:r>
              <a:rPr lang="en-AU" dirty="0"/>
              <a:t>∀x (Programmer(x) → Logical(x))</a:t>
            </a:r>
          </a:p>
          <a:p>
            <a:pPr marL="0" indent="0" algn="ctr">
              <a:buNone/>
            </a:pPr>
            <a:r>
              <a:rPr lang="en-AU" dirty="0"/>
              <a:t>¬Logical(John)</a:t>
            </a:r>
          </a:p>
          <a:p>
            <a:endParaRPr lang="en-AU" b="1" dirty="0"/>
          </a:p>
          <a:p>
            <a:pPr marL="0" indent="0">
              <a:buNone/>
            </a:pPr>
            <a:r>
              <a:rPr lang="en-AU" b="1" dirty="0">
                <a:solidFill>
                  <a:srgbClr val="FF0000"/>
                </a:solidFill>
              </a:rPr>
              <a:t>Prove:</a:t>
            </a:r>
            <a:r>
              <a:rPr lang="en-AU" dirty="0">
                <a:solidFill>
                  <a:srgbClr val="FF0000"/>
                </a:solidFill>
              </a:rPr>
              <a:t> ¬Programmer(John)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Proof:</a:t>
            </a:r>
          </a:p>
          <a:p>
            <a:pPr lvl="1"/>
            <a:r>
              <a:rPr lang="en-AU" dirty="0"/>
              <a:t>From (1) by UI: Programmer(John) → Logical(John)</a:t>
            </a:r>
          </a:p>
          <a:p>
            <a:pPr lvl="1"/>
            <a:r>
              <a:rPr lang="en-AU" dirty="0"/>
              <a:t>From (2): ¬Logical(John)</a:t>
            </a:r>
            <a:br>
              <a:rPr lang="en-AU" dirty="0"/>
            </a:br>
            <a:r>
              <a:rPr lang="en-AU" dirty="0"/>
              <a:t>By </a:t>
            </a:r>
            <a:r>
              <a:rPr lang="en-AU" b="1" dirty="0"/>
              <a:t>Modus Tollens</a:t>
            </a:r>
            <a:r>
              <a:rPr lang="en-AU" dirty="0"/>
              <a:t> ⇒ ¬Programmer(John)</a:t>
            </a:r>
            <a:br>
              <a:rPr lang="en-AU" dirty="0"/>
            </a:br>
            <a:r>
              <a:rPr lang="en-AU" b="1" dirty="0"/>
              <a:t>Valid argument.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10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8CF0-6669-FF7F-BED4-B23D3750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A5B19-AD7E-0830-122B-23985074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/>
              <a:t>3. Premises:</a:t>
            </a:r>
            <a:endParaRPr lang="en-AU" dirty="0"/>
          </a:p>
          <a:p>
            <a:pPr marL="0" indent="0" algn="ctr">
              <a:buNone/>
            </a:pPr>
            <a:r>
              <a:rPr lang="en-AU" dirty="0"/>
              <a:t>∀x (Bird(x) → </a:t>
            </a:r>
            <a:r>
              <a:rPr lang="en-AU" dirty="0" err="1"/>
              <a:t>HasWings</a:t>
            </a:r>
            <a:r>
              <a:rPr lang="en-AU" dirty="0"/>
              <a:t>(x))</a:t>
            </a:r>
          </a:p>
          <a:p>
            <a:pPr marL="0" indent="0" algn="ctr">
              <a:buNone/>
            </a:pPr>
            <a:r>
              <a:rPr lang="en-AU" dirty="0"/>
              <a:t>∀x (</a:t>
            </a:r>
            <a:r>
              <a:rPr lang="en-AU" dirty="0" err="1"/>
              <a:t>HasWings</a:t>
            </a:r>
            <a:r>
              <a:rPr lang="en-AU" dirty="0"/>
              <a:t>(x) → </a:t>
            </a:r>
            <a:r>
              <a:rPr lang="en-AU" dirty="0" err="1"/>
              <a:t>CanFly</a:t>
            </a:r>
            <a:r>
              <a:rPr lang="en-AU" dirty="0"/>
              <a:t>(x))</a:t>
            </a:r>
          </a:p>
          <a:p>
            <a:pPr marL="0" indent="0">
              <a:buNone/>
            </a:pPr>
            <a:r>
              <a:rPr lang="en-AU" dirty="0"/>
              <a:t>Bird(Sparrow)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dirty="0">
                <a:solidFill>
                  <a:srgbClr val="FF0000"/>
                </a:solidFill>
              </a:rPr>
              <a:t>Prove: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>
                <a:solidFill>
                  <a:srgbClr val="FF0000"/>
                </a:solidFill>
              </a:rPr>
              <a:t>CanFly</a:t>
            </a:r>
            <a:r>
              <a:rPr lang="en-AU" dirty="0">
                <a:solidFill>
                  <a:srgbClr val="FF0000"/>
                </a:solidFill>
              </a:rPr>
              <a:t>(Sparrow)</a:t>
            </a:r>
          </a:p>
          <a:p>
            <a:r>
              <a:rPr lang="en-AU" b="1" dirty="0"/>
              <a:t>Proof:</a:t>
            </a:r>
          </a:p>
          <a:p>
            <a:pPr lvl="1"/>
            <a:r>
              <a:rPr lang="en-AU" dirty="0"/>
              <a:t>From (1): Bird(Sparrow) → </a:t>
            </a:r>
            <a:r>
              <a:rPr lang="en-AU" dirty="0" err="1"/>
              <a:t>HasWings</a:t>
            </a:r>
            <a:r>
              <a:rPr lang="en-AU" dirty="0"/>
              <a:t>(Sparrow)</a:t>
            </a:r>
          </a:p>
          <a:p>
            <a:pPr lvl="1"/>
            <a:r>
              <a:rPr lang="en-AU" dirty="0"/>
              <a:t>From (2): </a:t>
            </a:r>
            <a:r>
              <a:rPr lang="en-AU" dirty="0" err="1"/>
              <a:t>HasWings</a:t>
            </a:r>
            <a:r>
              <a:rPr lang="en-AU" dirty="0"/>
              <a:t>(Sparrow) → </a:t>
            </a:r>
            <a:r>
              <a:rPr lang="en-AU" dirty="0" err="1"/>
              <a:t>CanFly</a:t>
            </a:r>
            <a:r>
              <a:rPr lang="en-AU" dirty="0"/>
              <a:t>(Sparrow)</a:t>
            </a:r>
          </a:p>
          <a:p>
            <a:pPr lvl="1"/>
            <a:r>
              <a:rPr lang="en-AU" dirty="0"/>
              <a:t>By </a:t>
            </a:r>
            <a:r>
              <a:rPr lang="en-AU" b="1" dirty="0"/>
              <a:t>HS:</a:t>
            </a:r>
            <a:r>
              <a:rPr lang="en-AU" dirty="0"/>
              <a:t> Bird(Sparrow) → </a:t>
            </a:r>
            <a:r>
              <a:rPr lang="en-AU" dirty="0" err="1"/>
              <a:t>CanFly</a:t>
            </a:r>
            <a:r>
              <a:rPr lang="en-AU" dirty="0"/>
              <a:t>(Sparrow)</a:t>
            </a:r>
          </a:p>
          <a:p>
            <a:pPr lvl="1"/>
            <a:r>
              <a:rPr lang="en-AU" dirty="0"/>
              <a:t>From (3): Bird(Sparrow)</a:t>
            </a:r>
          </a:p>
          <a:p>
            <a:pPr lvl="1"/>
            <a:r>
              <a:rPr lang="en-AU" dirty="0"/>
              <a:t>By </a:t>
            </a:r>
            <a:r>
              <a:rPr lang="en-AU" b="1" dirty="0"/>
              <a:t>MP:</a:t>
            </a:r>
            <a:r>
              <a:rPr lang="en-AU" dirty="0"/>
              <a:t> </a:t>
            </a:r>
            <a:r>
              <a:rPr lang="en-AU" dirty="0" err="1"/>
              <a:t>CanFly</a:t>
            </a:r>
            <a:r>
              <a:rPr lang="en-AU" dirty="0"/>
              <a:t>(Sparrow) </a:t>
            </a:r>
            <a:r>
              <a:rPr lang="en-AU" b="1" dirty="0"/>
              <a:t>Valid argument.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BC78-24C2-9859-603C-73ABE4DC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Natural Deduction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403C3-901A-9B58-6BF0-37DF9A84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dirty="0"/>
              <a:t>Natural Deduction</a:t>
            </a:r>
            <a:r>
              <a:rPr lang="en-AU" dirty="0"/>
              <a:t> is a </a:t>
            </a:r>
            <a:r>
              <a:rPr lang="en-AU" b="1" dirty="0"/>
              <a:t>formal method of reasoning</a:t>
            </a:r>
            <a:r>
              <a:rPr lang="en-AU" dirty="0"/>
              <a:t> used to </a:t>
            </a:r>
            <a:r>
              <a:rPr lang="en-AU" b="1" dirty="0"/>
              <a:t>derive conclusions from premises</a:t>
            </a:r>
            <a:r>
              <a:rPr lang="en-AU" dirty="0"/>
              <a:t> using </a:t>
            </a:r>
            <a:r>
              <a:rPr lang="en-AU" b="1" dirty="0"/>
              <a:t>rules of inference</a:t>
            </a:r>
            <a:r>
              <a:rPr lang="en-AU" dirty="0"/>
              <a:t> that closely follow human logical reasoning.</a:t>
            </a:r>
          </a:p>
          <a:p>
            <a:r>
              <a:rPr lang="en-AU" dirty="0"/>
              <a:t>It was developed by </a:t>
            </a:r>
            <a:r>
              <a:rPr lang="en-AU" b="1" dirty="0"/>
              <a:t>Gerhard </a:t>
            </a:r>
            <a:r>
              <a:rPr lang="en-AU" b="1" dirty="0" err="1"/>
              <a:t>Gentzen</a:t>
            </a:r>
            <a:r>
              <a:rPr lang="en-AU" dirty="0"/>
              <a:t> (1935) as a system to mirror </a:t>
            </a:r>
            <a:r>
              <a:rPr lang="en-AU" i="1" dirty="0"/>
              <a:t>natural human reasoning</a:t>
            </a:r>
            <a:r>
              <a:rPr lang="en-AU" dirty="0"/>
              <a:t> in a formal structure.</a:t>
            </a:r>
          </a:p>
          <a:p>
            <a:pPr marL="0" indent="0">
              <a:buNone/>
            </a:pPr>
            <a:r>
              <a:rPr lang="en-AU" dirty="0"/>
              <a:t>In simple terms:</a:t>
            </a:r>
          </a:p>
          <a:p>
            <a:r>
              <a:rPr lang="en-AU" dirty="0"/>
              <a:t>Natural Deduction is a system for proving that a conclusion logically follows from given premises — step by step, using valid inference rules.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5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4253-13FD-ADCE-50FE-D8755755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Natural Deduction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3F416-D1C1-D718-16F5-DCC26CAAF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b="1" dirty="0"/>
              <a:t>Purpose</a:t>
            </a:r>
          </a:p>
          <a:p>
            <a:pPr lvl="1"/>
            <a:r>
              <a:rPr lang="en-AU" dirty="0"/>
              <a:t>To prove that </a:t>
            </a:r>
            <a:r>
              <a:rPr lang="en-AU" b="1" dirty="0"/>
              <a:t>a conclusion logically follows</a:t>
            </a:r>
            <a:r>
              <a:rPr lang="en-AU" dirty="0"/>
              <a:t> from premises.</a:t>
            </a:r>
          </a:p>
          <a:p>
            <a:pPr lvl="1"/>
            <a:r>
              <a:rPr lang="en-AU" dirty="0"/>
              <a:t>To derive </a:t>
            </a:r>
            <a:r>
              <a:rPr lang="en-AU" b="1" dirty="0"/>
              <a:t>valid arguments</a:t>
            </a:r>
            <a:r>
              <a:rPr lang="en-AU" dirty="0"/>
              <a:t> without using truth tables.</a:t>
            </a:r>
          </a:p>
          <a:p>
            <a:pPr lvl="1"/>
            <a:r>
              <a:rPr lang="en-AU" dirty="0"/>
              <a:t>To show </a:t>
            </a:r>
            <a:r>
              <a:rPr lang="en-AU" b="1" dirty="0"/>
              <a:t>how</a:t>
            </a:r>
            <a:r>
              <a:rPr lang="en-AU" dirty="0"/>
              <a:t> the conclusion is obtained, not just that it’s true.</a:t>
            </a:r>
          </a:p>
          <a:p>
            <a:pPr lvl="1"/>
            <a:endParaRPr lang="en-AU" dirty="0"/>
          </a:p>
          <a:p>
            <a:pPr marL="0" indent="0">
              <a:buNone/>
            </a:pPr>
            <a:r>
              <a:rPr lang="en-AU" b="1" dirty="0"/>
              <a:t>Structure of a Natural Deduction Proof</a:t>
            </a:r>
          </a:p>
          <a:p>
            <a:pPr lvl="1"/>
            <a:r>
              <a:rPr lang="en-AU" dirty="0"/>
              <a:t>A proof in Natural Deduction consists of:</a:t>
            </a:r>
          </a:p>
          <a:p>
            <a:pPr lvl="2"/>
            <a:r>
              <a:rPr lang="en-AU" b="1" dirty="0"/>
              <a:t>Premises</a:t>
            </a:r>
            <a:r>
              <a:rPr lang="en-AU" dirty="0"/>
              <a:t> (given statements).</a:t>
            </a:r>
          </a:p>
          <a:p>
            <a:pPr lvl="2"/>
            <a:r>
              <a:rPr lang="en-AU" b="1" dirty="0"/>
              <a:t>Inference steps</a:t>
            </a:r>
            <a:r>
              <a:rPr lang="en-AU" dirty="0"/>
              <a:t> (applying logical rules).</a:t>
            </a:r>
          </a:p>
          <a:p>
            <a:pPr lvl="2"/>
            <a:r>
              <a:rPr lang="en-AU" b="1" dirty="0"/>
              <a:t>Conclusion</a:t>
            </a:r>
            <a:r>
              <a:rPr lang="en-AU" dirty="0"/>
              <a:t> (the final statement proven).</a:t>
            </a:r>
          </a:p>
          <a:p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16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16ED-A5F8-CB10-5485-0BD2377F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Methods of Proofs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3CD75-01EB-537F-4A60-1BBB1E091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A </a:t>
            </a:r>
            <a:r>
              <a:rPr lang="en-AU" b="1" dirty="0"/>
              <a:t>proof</a:t>
            </a:r>
            <a:r>
              <a:rPr lang="en-AU" dirty="0"/>
              <a:t> is a </a:t>
            </a:r>
            <a:r>
              <a:rPr lang="en-AU" b="1" dirty="0"/>
              <a:t>logical argument</a:t>
            </a:r>
            <a:r>
              <a:rPr lang="en-AU" dirty="0"/>
              <a:t> that establishes the truth of a mathematical or logical statement beyond any doubt.</a:t>
            </a:r>
          </a:p>
          <a:p>
            <a:r>
              <a:rPr lang="en-AU" dirty="0"/>
              <a:t>It starts from </a:t>
            </a:r>
            <a:r>
              <a:rPr lang="en-AU" b="1" dirty="0"/>
              <a:t>known facts (axioms or premises)</a:t>
            </a:r>
            <a:r>
              <a:rPr lang="en-AU" dirty="0"/>
              <a:t> and proceeds step by step using </a:t>
            </a:r>
            <a:r>
              <a:rPr lang="en-AU" b="1" dirty="0"/>
              <a:t>valid rules of inference</a:t>
            </a:r>
            <a:r>
              <a:rPr lang="en-AU" dirty="0"/>
              <a:t> to reach a </a:t>
            </a:r>
            <a:r>
              <a:rPr lang="en-AU" b="1" dirty="0"/>
              <a:t>conclusion</a:t>
            </a:r>
            <a:r>
              <a:rPr lang="en-AU" dirty="0"/>
              <a:t>.</a:t>
            </a:r>
          </a:p>
          <a:p>
            <a:r>
              <a:rPr lang="en-AU" dirty="0"/>
              <a:t>A proof is </a:t>
            </a:r>
            <a:r>
              <a:rPr lang="en-AU" i="1" dirty="0"/>
              <a:t>valid</a:t>
            </a:r>
            <a:r>
              <a:rPr lang="en-AU" dirty="0"/>
              <a:t> if every step logically follows from previous ones using accepted inference rules.</a:t>
            </a:r>
          </a:p>
          <a:p>
            <a:endParaRPr lang="en-AU" sz="1000" dirty="0"/>
          </a:p>
          <a:p>
            <a:pPr marL="0" indent="0">
              <a:buNone/>
            </a:pPr>
            <a:r>
              <a:rPr lang="en-AU" b="1" dirty="0"/>
              <a:t>Purpose of Proofs</a:t>
            </a:r>
          </a:p>
          <a:p>
            <a:pPr lvl="1"/>
            <a:r>
              <a:rPr lang="en-AU" dirty="0"/>
              <a:t>To </a:t>
            </a:r>
            <a:r>
              <a:rPr lang="en-AU" b="1" dirty="0"/>
              <a:t>demonstrate truth</a:t>
            </a:r>
            <a:r>
              <a:rPr lang="en-AU" dirty="0"/>
              <a:t> with certainty (not by example or observation).</a:t>
            </a:r>
          </a:p>
          <a:p>
            <a:pPr lvl="1"/>
            <a:r>
              <a:rPr lang="en-AU" dirty="0"/>
              <a:t>To </a:t>
            </a:r>
            <a:r>
              <a:rPr lang="en-AU" b="1" dirty="0"/>
              <a:t>explain why</a:t>
            </a:r>
            <a:r>
              <a:rPr lang="en-AU" dirty="0"/>
              <a:t> a statement is true.</a:t>
            </a:r>
          </a:p>
          <a:p>
            <a:pPr lvl="1"/>
            <a:r>
              <a:rPr lang="en-AU" dirty="0"/>
              <a:t>To </a:t>
            </a:r>
            <a:r>
              <a:rPr lang="en-AU" b="1" dirty="0"/>
              <a:t>verify</a:t>
            </a:r>
            <a:r>
              <a:rPr lang="en-AU" dirty="0"/>
              <a:t> program correctness or mathematical results.</a:t>
            </a:r>
          </a:p>
          <a:p>
            <a:pPr lvl="1"/>
            <a:r>
              <a:rPr lang="en-AU" dirty="0"/>
              <a:t>To ensure </a:t>
            </a:r>
            <a:r>
              <a:rPr lang="en-AU" b="1" dirty="0"/>
              <a:t>logical soundness</a:t>
            </a:r>
            <a:r>
              <a:rPr lang="en-AU" dirty="0"/>
              <a:t> in computer science and AI.</a:t>
            </a:r>
          </a:p>
        </p:txBody>
      </p:sp>
    </p:spTree>
    <p:extLst>
      <p:ext uri="{BB962C8B-B14F-4D97-AF65-F5344CB8AC3E}">
        <p14:creationId xmlns:p14="http://schemas.microsoft.com/office/powerpoint/2010/main" val="1181978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AD0D-5685-AC6E-8D72-CDD5693B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Main Methods of Proof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6BD31-BF21-2AF1-F6A4-6839305C6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Direct Proof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Indirect Proof (Contrapositive Proof)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Proof by Contradiction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Proof by Cases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Proof by Mathematical Induction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Proof by Exhaustion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Counterexample (Disproof Method)</a:t>
            </a:r>
          </a:p>
        </p:txBody>
      </p:sp>
    </p:spTree>
    <p:extLst>
      <p:ext uri="{BB962C8B-B14F-4D97-AF65-F5344CB8AC3E}">
        <p14:creationId xmlns:p14="http://schemas.microsoft.com/office/powerpoint/2010/main" val="1864873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FF5F-E1FE-E44B-7DB3-0E5B88FA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1. Direct Proof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04B5-2B60-784E-1997-413AB060F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A </a:t>
            </a:r>
            <a:r>
              <a:rPr lang="en-AU" b="1" dirty="0"/>
              <a:t>direct proof</a:t>
            </a:r>
            <a:r>
              <a:rPr lang="en-AU" dirty="0"/>
              <a:t> shows that if the hypothesis (P) is true, then the conclusion (Q) must also be true — directly using logical steps.</a:t>
            </a:r>
          </a:p>
          <a:p>
            <a:endParaRPr lang="en-AU" b="1" dirty="0"/>
          </a:p>
          <a:p>
            <a:r>
              <a:rPr lang="en-AU" b="1" dirty="0"/>
              <a:t>Structure:</a:t>
            </a:r>
            <a:endParaRPr lang="en-AU" dirty="0"/>
          </a:p>
          <a:p>
            <a:pPr lvl="1"/>
            <a:r>
              <a:rPr lang="en-AU" dirty="0"/>
              <a:t>Assume P is true.</a:t>
            </a:r>
          </a:p>
          <a:p>
            <a:pPr lvl="1"/>
            <a:r>
              <a:rPr lang="en-AU" dirty="0"/>
              <a:t>Use definitions, axioms, and inference rules to show Q is true.</a:t>
            </a:r>
          </a:p>
          <a:p>
            <a:endParaRPr lang="en-AU" b="1" dirty="0"/>
          </a:p>
          <a:p>
            <a:pPr marL="0" indent="0">
              <a:buNone/>
            </a:pPr>
            <a:r>
              <a:rPr lang="en-AU" b="1" dirty="0"/>
              <a:t>Example:</a:t>
            </a:r>
            <a:br>
              <a:rPr lang="en-AU" dirty="0"/>
            </a:br>
            <a:r>
              <a:rPr lang="en-AU" dirty="0"/>
              <a:t>Prove: If </a:t>
            </a:r>
            <a:r>
              <a:rPr lang="en-AU" i="1" dirty="0"/>
              <a:t>n</a:t>
            </a:r>
            <a:r>
              <a:rPr lang="en-AU" dirty="0"/>
              <a:t> is even, then </a:t>
            </a:r>
            <a:r>
              <a:rPr lang="en-AU" i="1" dirty="0"/>
              <a:t>n²</a:t>
            </a:r>
            <a:r>
              <a:rPr lang="en-AU" dirty="0"/>
              <a:t> is even.</a:t>
            </a:r>
          </a:p>
          <a:p>
            <a:r>
              <a:rPr lang="en-AU" b="1" dirty="0"/>
              <a:t>Proof:</a:t>
            </a:r>
            <a:br>
              <a:rPr lang="en-AU" dirty="0"/>
            </a:br>
            <a:r>
              <a:rPr lang="en-AU" dirty="0"/>
              <a:t>Let </a:t>
            </a:r>
            <a:r>
              <a:rPr lang="en-AU" i="1" dirty="0"/>
              <a:t>n = 2k</a:t>
            </a:r>
            <a:r>
              <a:rPr lang="en-AU" dirty="0"/>
              <a:t> for some integer </a:t>
            </a:r>
            <a:r>
              <a:rPr lang="en-AU" i="1" dirty="0"/>
              <a:t>k</a:t>
            </a:r>
            <a:r>
              <a:rPr lang="en-AU" dirty="0"/>
              <a:t>.</a:t>
            </a:r>
            <a:br>
              <a:rPr lang="en-AU" dirty="0"/>
            </a:br>
            <a:r>
              <a:rPr lang="en-AU" dirty="0"/>
              <a:t>Then </a:t>
            </a:r>
            <a:r>
              <a:rPr lang="en-AU" i="1" dirty="0"/>
              <a:t>n² = (2k)² = 4k² = 2(2k²)</a:t>
            </a:r>
            <a:r>
              <a:rPr lang="en-AU" dirty="0"/>
              <a:t>, which is even. </a:t>
            </a:r>
          </a:p>
        </p:txBody>
      </p:sp>
    </p:spTree>
    <p:extLst>
      <p:ext uri="{BB962C8B-B14F-4D97-AF65-F5344CB8AC3E}">
        <p14:creationId xmlns:p14="http://schemas.microsoft.com/office/powerpoint/2010/main" val="2621828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522C6-7656-74B2-DCF2-016A7137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274638"/>
            <a:ext cx="8674443" cy="114300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2. Indirect Proof (Contrapositive Proof)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40CB2-C02B-0C4E-492C-59563C4FA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7460"/>
                <a:ext cx="8229600" cy="48287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2400" dirty="0"/>
                  <a:t>Instead of proving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400" dirty="0"/>
                  <a:t>, prove the </a:t>
                </a:r>
                <a:r>
                  <a:rPr lang="en-AU" sz="2400" b="1" dirty="0"/>
                  <a:t>contrapositive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r>
                      <a:rPr lang="en-AU" sz="240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sz="240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sz="2400" dirty="0"/>
                  <a:t>.</a:t>
                </a:r>
                <a:br>
                  <a:rPr lang="en-AU" sz="2400" dirty="0"/>
                </a:br>
                <a:r>
                  <a:rPr lang="en-AU" sz="2400" dirty="0"/>
                  <a:t>Both are logically equivalent.</a:t>
                </a:r>
              </a:p>
              <a:p>
                <a:pPr marL="0" indent="0">
                  <a:buNone/>
                </a:pPr>
                <a:endParaRPr lang="en-AU" sz="1200" b="1" dirty="0"/>
              </a:p>
              <a:p>
                <a:r>
                  <a:rPr lang="en-AU" sz="2400" b="1" dirty="0"/>
                  <a:t>Structure:</a:t>
                </a:r>
                <a:endParaRPr lang="en-AU" sz="2400" dirty="0"/>
              </a:p>
              <a:p>
                <a:pPr lvl="1"/>
                <a:r>
                  <a:rPr lang="en-AU" sz="2000" dirty="0"/>
                  <a:t>Assume the negation of the conclusion (¬Q).</a:t>
                </a:r>
              </a:p>
              <a:p>
                <a:pPr lvl="1"/>
                <a:r>
                  <a:rPr lang="en-AU" sz="2000" dirty="0"/>
                  <a:t>Show that this leads to ¬P.</a:t>
                </a:r>
                <a:endParaRPr lang="en-AU" sz="2400" b="1" dirty="0"/>
              </a:p>
              <a:p>
                <a:pPr marL="0" indent="0">
                  <a:buNone/>
                </a:pPr>
                <a:r>
                  <a:rPr lang="en-AU" sz="2400" b="1" dirty="0"/>
                  <a:t>Example:</a:t>
                </a:r>
                <a:br>
                  <a:rPr lang="en-AU" sz="2400" dirty="0"/>
                </a:br>
                <a:r>
                  <a:rPr lang="en-AU" sz="2400" dirty="0"/>
                  <a:t>Prove: If </a:t>
                </a:r>
                <a:r>
                  <a:rPr lang="en-AU" sz="2400" i="1" dirty="0"/>
                  <a:t>n²</a:t>
                </a:r>
                <a:r>
                  <a:rPr lang="en-AU" sz="2400" dirty="0"/>
                  <a:t> is even, then </a:t>
                </a:r>
                <a:r>
                  <a:rPr lang="en-AU" sz="2400" i="1" dirty="0"/>
                  <a:t>n</a:t>
                </a:r>
                <a:r>
                  <a:rPr lang="en-AU" sz="2400" dirty="0"/>
                  <a:t> is even.</a:t>
                </a:r>
              </a:p>
              <a:p>
                <a:r>
                  <a:rPr lang="en-AU" sz="2400" b="1" dirty="0"/>
                  <a:t>Proof:</a:t>
                </a:r>
                <a:br>
                  <a:rPr lang="en-AU" sz="2400" dirty="0"/>
                </a:br>
                <a:r>
                  <a:rPr lang="en-AU" sz="2400" dirty="0"/>
                  <a:t>Contrapositive: If </a:t>
                </a:r>
                <a:r>
                  <a:rPr lang="en-AU" sz="2400" i="1" dirty="0"/>
                  <a:t>n</a:t>
                </a:r>
                <a:r>
                  <a:rPr lang="en-AU" sz="2400" dirty="0"/>
                  <a:t> is odd, then </a:t>
                </a:r>
                <a:r>
                  <a:rPr lang="en-AU" sz="2400" i="1" dirty="0"/>
                  <a:t>n²</a:t>
                </a:r>
                <a:r>
                  <a:rPr lang="en-AU" sz="2400" dirty="0"/>
                  <a:t> is odd.</a:t>
                </a:r>
              </a:p>
              <a:p>
                <a:r>
                  <a:rPr lang="en-AU" sz="2400" dirty="0"/>
                  <a:t>Let </a:t>
                </a:r>
                <a:r>
                  <a:rPr lang="en-AU" sz="2400" i="1" dirty="0"/>
                  <a:t>n = 2k + 1</a:t>
                </a:r>
                <a:r>
                  <a:rPr lang="en-AU" sz="2400" dirty="0"/>
                  <a:t> → </a:t>
                </a:r>
                <a:r>
                  <a:rPr lang="en-AU" sz="2400" i="1" dirty="0"/>
                  <a:t>n² = (2k + 1)² = 4k² + 4k + 1 = 2(2k² + 2k) + 1</a:t>
                </a:r>
                <a:r>
                  <a:rPr lang="en-AU" sz="2400" dirty="0"/>
                  <a:t>, which is odd. </a:t>
                </a:r>
                <a:br>
                  <a:rPr lang="en-AU" sz="2400" dirty="0"/>
                </a:br>
                <a:r>
                  <a:rPr lang="en-AU" sz="2400" dirty="0"/>
                  <a:t>Hence, the original statement is true.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D40CB2-C02B-0C4E-492C-59563C4FA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7460"/>
                <a:ext cx="8229600" cy="4828704"/>
              </a:xfrm>
              <a:blipFill>
                <a:blip r:embed="rId2"/>
                <a:stretch>
                  <a:fillRect l="-1235" t="-787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677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C36D-A0B5-3337-3EF7-E782E83C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3. Proof by Contradiction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E27C0-EA70-2B32-0CED-7866C71F6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AU" dirty="0"/>
                  <a:t>Assume the </a:t>
                </a:r>
                <a:r>
                  <a:rPr lang="en-AU" b="1" dirty="0"/>
                  <a:t>negation</a:t>
                </a:r>
                <a:r>
                  <a:rPr lang="en-AU" dirty="0"/>
                  <a:t> of the statement you want to prove and show that this assumption leads to a </a:t>
                </a:r>
                <a:r>
                  <a:rPr lang="en-AU" b="1" dirty="0"/>
                  <a:t>logical contradiction (⊥)</a:t>
                </a:r>
                <a:r>
                  <a:rPr lang="en-AU" dirty="0"/>
                  <a:t>.</a:t>
                </a:r>
              </a:p>
              <a:p>
                <a:endParaRPr lang="en-AU" b="1" dirty="0"/>
              </a:p>
              <a:p>
                <a:r>
                  <a:rPr lang="en-AU" b="1" dirty="0"/>
                  <a:t>Structure:</a:t>
                </a:r>
                <a:endParaRPr lang="en-AU" dirty="0"/>
              </a:p>
              <a:p>
                <a:pPr lvl="1"/>
                <a:r>
                  <a:rPr lang="en-AU" dirty="0"/>
                  <a:t>Assume the statement is false.</a:t>
                </a:r>
              </a:p>
              <a:p>
                <a:pPr lvl="1"/>
                <a:r>
                  <a:rPr lang="en-AU" dirty="0"/>
                  <a:t>Show this assumption leads to inconsistency.</a:t>
                </a:r>
              </a:p>
              <a:p>
                <a:pPr lvl="1"/>
                <a:r>
                  <a:rPr lang="en-AU" dirty="0"/>
                  <a:t>Therefore, the original statement must be true.</a:t>
                </a:r>
              </a:p>
              <a:p>
                <a:endParaRPr lang="en-AU" b="1" dirty="0"/>
              </a:p>
              <a:p>
                <a:r>
                  <a:rPr lang="en-AU" b="1" dirty="0"/>
                  <a:t>Example:</a:t>
                </a:r>
              </a:p>
              <a:p>
                <a:r>
                  <a:rPr lang="en-AU" dirty="0"/>
                  <a:t>Suppose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dirty="0"/>
                  <a:t> are odd but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dirty="0"/>
                  <a:t>is </a:t>
                </a:r>
                <a:r>
                  <a:rPr lang="en-AU" b="1" dirty="0"/>
                  <a:t>even</a:t>
                </a:r>
                <a:r>
                  <a:rPr lang="en-AU" dirty="0"/>
                  <a:t>.</a:t>
                </a:r>
              </a:p>
              <a:p>
                <a:pPr lvl="1"/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dirty="0"/>
                  <a:t>is odd, then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AU" dirty="0"/>
                  <a:t>.</a:t>
                </a:r>
                <a:br>
                  <a:rPr lang="en-AU" dirty="0"/>
                </a:br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dirty="0"/>
                  <a:t>is odd, then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>
                        <a:latin typeface="Cambria Math" panose="02040503050406030204" pitchFamily="18" charset="0"/>
                      </a:rPr>
                      <m:t>=2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AU" dirty="0"/>
                  <a:t>.</a:t>
                </a:r>
              </a:p>
              <a:p>
                <a:pPr lvl="1"/>
                <a:r>
                  <a:rPr lang="en-AU" dirty="0"/>
                  <a:t>Multiply: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r-PK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ur-PK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r-PK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ur-PK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=4</m:t>
                    </m:r>
                    <m:r>
                      <a:rPr lang="ur-PK" i="1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ur-PK">
                        <a:latin typeface="Cambria Math" panose="02040503050406030204" pitchFamily="18" charset="0"/>
                      </a:rPr>
                      <m:t>+2</m:t>
                    </m:r>
                    <m:r>
                      <a:rPr lang="ur-P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ur-PK">
                        <a:latin typeface="Cambria Math" panose="02040503050406030204" pitchFamily="18" charset="0"/>
                      </a:rPr>
                      <m:t>+2</m:t>
                    </m:r>
                    <m:r>
                      <a:rPr lang="ur-PK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ur-PK"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ur-PK" i="1">
                            <a:latin typeface="Cambria Math" panose="02040503050406030204" pitchFamily="18" charset="0"/>
                          </a:rPr>
                          <m:t>𝑚𝑛</m:t>
                        </m:r>
                        <m:r>
                          <a:rPr lang="ur-PK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ur-PK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ur-PK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ur-PK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ur-PK" dirty="0"/>
                  <a:t>.</a:t>
                </a:r>
              </a:p>
              <a:p>
                <a:pPr lvl="1"/>
                <a:r>
                  <a:rPr lang="en-AU" dirty="0"/>
                  <a:t>The result is </a:t>
                </a:r>
                <a:r>
                  <a:rPr lang="en-AU" b="1" dirty="0"/>
                  <a:t>odd</a:t>
                </a:r>
                <a:r>
                  <a:rPr lang="en-AU" dirty="0"/>
                  <a:t>, contradicting the assumption that it is even.</a:t>
                </a:r>
              </a:p>
              <a:p>
                <a:pPr lvl="1"/>
                <a:r>
                  <a:rPr lang="en-AU" dirty="0"/>
                  <a:t>Therefore, the product of two odd integers is odd.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E27C0-EA70-2B32-0CED-7866C71F6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224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41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Predicate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8519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dirty="0"/>
              <a:t>Predicate calculus extends propositional logic by allowing predicates, quantifiers, and variables.</a:t>
            </a:r>
            <a:endParaRPr lang="en-AU" dirty="0"/>
          </a:p>
          <a:p>
            <a:pPr algn="just"/>
            <a:r>
              <a:rPr lang="en-AU" dirty="0"/>
              <a:t>It contains all operations of Propositional Logic (∧∨→⌐ and other) and extends it with Quantifiers. </a:t>
            </a:r>
          </a:p>
          <a:p>
            <a:pPr algn="just"/>
            <a:r>
              <a:rPr dirty="0"/>
              <a:t>It enables reasoning about objects</a:t>
            </a:r>
            <a:r>
              <a:rPr lang="en-AU" dirty="0"/>
              <a:t> (Variable)</a:t>
            </a:r>
            <a:r>
              <a:rPr dirty="0"/>
              <a:t> and their relationships.</a:t>
            </a:r>
          </a:p>
          <a:p>
            <a:pPr algn="just"/>
            <a:r>
              <a:rPr dirty="0"/>
              <a:t>Example:</a:t>
            </a:r>
            <a:endParaRPr lang="en-AU" dirty="0"/>
          </a:p>
          <a:p>
            <a:pPr lvl="1" algn="just"/>
            <a:r>
              <a:rPr dirty="0"/>
              <a:t>Propositional: ‘Socrates is mortal.’ → M</a:t>
            </a:r>
            <a:endParaRPr lang="en-AU" dirty="0"/>
          </a:p>
          <a:p>
            <a:pPr lvl="1" algn="just"/>
            <a:r>
              <a:rPr dirty="0"/>
              <a:t>Predicate: ‘All humans are mortal.’ → ∀x </a:t>
            </a:r>
            <a:endParaRPr lang="en-AU" dirty="0"/>
          </a:p>
          <a:p>
            <a:pPr lvl="2" algn="just"/>
            <a:r>
              <a:rPr dirty="0"/>
              <a:t>(Human(x) → Mortal(x))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9230-16C8-5423-CBDB-2B5A58A3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4. Proof by Cases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71A81-DC1D-9389-9E52-A14E72558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Break the statement into </a:t>
            </a:r>
            <a:r>
              <a:rPr lang="en-AU" b="1" dirty="0"/>
              <a:t>exhaustive cases</a:t>
            </a:r>
            <a:r>
              <a:rPr lang="en-AU" dirty="0"/>
              <a:t> and prove it holds in </a:t>
            </a:r>
            <a:r>
              <a:rPr lang="en-AU" b="1" dirty="0"/>
              <a:t>each case</a:t>
            </a:r>
            <a:r>
              <a:rPr lang="en-AU" dirty="0"/>
              <a:t>.</a:t>
            </a:r>
          </a:p>
          <a:p>
            <a:endParaRPr lang="en-AU" b="1" dirty="0"/>
          </a:p>
          <a:p>
            <a:r>
              <a:rPr lang="en-AU" b="1" dirty="0"/>
              <a:t>Structure:</a:t>
            </a:r>
            <a:endParaRPr lang="en-AU" dirty="0"/>
          </a:p>
          <a:p>
            <a:pPr lvl="1"/>
            <a:r>
              <a:rPr lang="en-AU" dirty="0"/>
              <a:t>Divide into all possible logical cases.</a:t>
            </a:r>
          </a:p>
          <a:p>
            <a:pPr lvl="1"/>
            <a:r>
              <a:rPr lang="en-AU" dirty="0"/>
              <a:t>Prove the statement separately for each case.</a:t>
            </a:r>
          </a:p>
          <a:p>
            <a:pPr marL="0" indent="0">
              <a:buNone/>
            </a:pPr>
            <a:r>
              <a:rPr lang="en-AU" b="1" dirty="0"/>
              <a:t>Example :</a:t>
            </a:r>
            <a:br>
              <a:rPr lang="en-AU" dirty="0"/>
            </a:br>
            <a:r>
              <a:rPr lang="en-AU" dirty="0"/>
              <a:t>Prove: For any integer </a:t>
            </a:r>
            <a:r>
              <a:rPr lang="en-AU" i="1" dirty="0"/>
              <a:t>n</a:t>
            </a:r>
            <a:r>
              <a:rPr lang="en-AU" dirty="0"/>
              <a:t>, </a:t>
            </a:r>
            <a:r>
              <a:rPr lang="en-AU" i="1" dirty="0"/>
              <a:t>n² ≥ 0.</a:t>
            </a:r>
            <a:endParaRPr lang="en-AU" dirty="0"/>
          </a:p>
          <a:p>
            <a:r>
              <a:rPr lang="en-AU" b="1" dirty="0"/>
              <a:t>Proof:</a:t>
            </a:r>
          </a:p>
          <a:p>
            <a:pPr lvl="1"/>
            <a:r>
              <a:rPr lang="en-AU" dirty="0"/>
              <a:t>Case 1: If </a:t>
            </a:r>
            <a:r>
              <a:rPr lang="en-AU" i="1" dirty="0"/>
              <a:t>n ≥ 0</a:t>
            </a:r>
            <a:r>
              <a:rPr lang="en-AU" dirty="0"/>
              <a:t>, then </a:t>
            </a:r>
            <a:r>
              <a:rPr lang="en-AU" i="1" dirty="0"/>
              <a:t>n² ≥ 0.</a:t>
            </a:r>
          </a:p>
          <a:p>
            <a:pPr lvl="1"/>
            <a:r>
              <a:rPr lang="en-AU" dirty="0"/>
              <a:t>Case 2: If </a:t>
            </a:r>
            <a:r>
              <a:rPr lang="en-AU" i="1" dirty="0"/>
              <a:t>n &lt; 0</a:t>
            </a:r>
            <a:r>
              <a:rPr lang="en-AU" dirty="0"/>
              <a:t>, then </a:t>
            </a:r>
            <a:r>
              <a:rPr lang="en-AU" i="1" dirty="0"/>
              <a:t>n² = (-n)² ≥ 0.</a:t>
            </a:r>
          </a:p>
          <a:p>
            <a:pPr lvl="1"/>
            <a:r>
              <a:rPr lang="en-AU" dirty="0"/>
              <a:t>In both cases, true.</a:t>
            </a:r>
          </a:p>
        </p:txBody>
      </p:sp>
    </p:spTree>
    <p:extLst>
      <p:ext uri="{BB962C8B-B14F-4D97-AF65-F5344CB8AC3E}">
        <p14:creationId xmlns:p14="http://schemas.microsoft.com/office/powerpoint/2010/main" val="4247041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A7B4-80D0-7276-760A-5B8273BD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5. Proof by Mathematical Induction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BFABE-08DA-8734-3612-CC5D5CD3D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AU" dirty="0"/>
                  <a:t>Used for statements involving </a:t>
                </a:r>
                <a:r>
                  <a:rPr lang="en-AU" b="1" dirty="0"/>
                  <a:t>natural numbers (1, 2, 3, …)</a:t>
                </a:r>
                <a:r>
                  <a:rPr lang="en-AU" dirty="0"/>
                  <a:t>.</a:t>
                </a:r>
                <a:br>
                  <a:rPr lang="en-AU" dirty="0"/>
                </a:br>
                <a:r>
                  <a:rPr lang="en-AU" dirty="0"/>
                  <a:t>It proves an infinite number of cases with two logical steps.</a:t>
                </a:r>
              </a:p>
              <a:p>
                <a:endParaRPr lang="en-AU" b="1" dirty="0"/>
              </a:p>
              <a:p>
                <a:r>
                  <a:rPr lang="en-AU" b="1" dirty="0"/>
                  <a:t>Steps:</a:t>
                </a:r>
                <a:endParaRPr lang="en-AU" dirty="0"/>
              </a:p>
              <a:p>
                <a:pPr lvl="1"/>
                <a:r>
                  <a:rPr lang="en-AU" b="1" dirty="0"/>
                  <a:t>Base Case:</a:t>
                </a:r>
                <a:r>
                  <a:rPr lang="en-AU" dirty="0"/>
                  <a:t> Show the statement holds for the first value (e.g., n=1).</a:t>
                </a:r>
              </a:p>
              <a:p>
                <a:pPr lvl="1"/>
                <a:r>
                  <a:rPr lang="en-AU" b="1" dirty="0"/>
                  <a:t>Inductive Step:</a:t>
                </a:r>
                <a:r>
                  <a:rPr lang="en-AU" dirty="0"/>
                  <a:t> Assume it holds for </a:t>
                </a:r>
                <a:r>
                  <a:rPr lang="en-AU" i="1" dirty="0"/>
                  <a:t>n = </a:t>
                </a:r>
                <a:r>
                  <a:rPr lang="en-AU" i="1" dirty="0" err="1"/>
                  <a:t>k</a:t>
                </a:r>
                <a:r>
                  <a:rPr lang="en-AU" dirty="0" err="1"/>
                  <a:t>,and</a:t>
                </a:r>
                <a:r>
                  <a:rPr lang="en-AU" dirty="0"/>
                  <a:t> prove it for </a:t>
                </a:r>
                <a:r>
                  <a:rPr lang="en-AU" i="1" dirty="0"/>
                  <a:t>n = k+1</a:t>
                </a:r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endParaRPr lang="en-AU" b="1" dirty="0"/>
              </a:p>
              <a:p>
                <a:pPr marL="0" indent="0">
                  <a:buNone/>
                </a:pPr>
                <a:r>
                  <a:rPr lang="en-AU" b="1" dirty="0"/>
                  <a:t>Example:</a:t>
                </a:r>
                <a:br>
                  <a:rPr lang="en-AU" dirty="0"/>
                </a:br>
                <a:r>
                  <a:rPr lang="en-AU" dirty="0"/>
                  <a:t>	Prove: </a:t>
                </a: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1+2+3+...+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r-PK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ur-P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ur-PK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ur-PK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ur-PK" dirty="0"/>
              </a:p>
              <a:p>
                <a:pPr marL="0" indent="0">
                  <a:buNone/>
                </a:pPr>
                <a:r>
                  <a:rPr lang="en-AU" b="1" dirty="0"/>
                  <a:t>Proof:</a:t>
                </a:r>
                <a:endParaRPr lang="en-AU" dirty="0"/>
              </a:p>
              <a:p>
                <a:pPr lvl="1"/>
                <a:r>
                  <a:rPr lang="en-AU" dirty="0"/>
                  <a:t>Base Case (n=1): 1 = 1(2)/2 </a:t>
                </a:r>
              </a:p>
              <a:p>
                <a:pPr lvl="1"/>
                <a:r>
                  <a:rPr lang="en-AU" dirty="0"/>
                  <a:t>Inductive Step: Assume true for n=k: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1+...+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ur-PK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br>
                  <a:rPr lang="ur-PK" dirty="0"/>
                </a:br>
                <a:r>
                  <a:rPr lang="en-AU" dirty="0"/>
                  <a:t>For n=k+1: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1+...+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ur-PK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=</m:t>
                    </m:r>
                    <m:r>
                      <a:rPr lang="ur-PK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ur-PK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/2+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ur-PK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ur-PK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ur-PK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ur-PK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br>
                  <a:rPr lang="en-AU" dirty="0"/>
                </a:br>
                <a:r>
                  <a:rPr lang="en-AU" dirty="0"/>
                  <a:t>Hence true for all n ≥ 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BFABE-08DA-8734-3612-CC5D5CD3D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224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877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180C-904F-8FE7-EA5C-9F2464E9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6. Proof by Exhaustion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DCFE2-F934-9605-586D-9699E6E58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Used when the </a:t>
            </a:r>
            <a:r>
              <a:rPr lang="en-AU" b="1" dirty="0"/>
              <a:t>domain is finite</a:t>
            </a:r>
            <a:r>
              <a:rPr lang="en-AU" dirty="0"/>
              <a:t> — check all possible cases.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dirty="0"/>
              <a:t>Example:</a:t>
            </a:r>
            <a:br>
              <a:rPr lang="en-AU" dirty="0"/>
            </a:br>
            <a:r>
              <a:rPr lang="en-AU" dirty="0"/>
              <a:t>Prove: For integers n = 1, 2, 3, the expression n² – n + 41 is prime.</a:t>
            </a:r>
          </a:p>
          <a:p>
            <a:r>
              <a:rPr lang="en-AU" b="1" dirty="0"/>
              <a:t>Proof:</a:t>
            </a:r>
            <a:br>
              <a:rPr lang="en-AU" dirty="0"/>
            </a:br>
            <a:r>
              <a:rPr lang="en-AU" dirty="0"/>
              <a:t>Compute:</a:t>
            </a:r>
            <a:br>
              <a:rPr lang="en-AU" dirty="0"/>
            </a:br>
            <a:r>
              <a:rPr lang="en-AU" dirty="0"/>
              <a:t>n=1 → 41 (prime)</a:t>
            </a:r>
            <a:br>
              <a:rPr lang="en-AU" dirty="0"/>
            </a:br>
            <a:r>
              <a:rPr lang="en-AU" dirty="0"/>
              <a:t>n=2 → 43 (prime)</a:t>
            </a:r>
            <a:br>
              <a:rPr lang="en-AU" dirty="0"/>
            </a:br>
            <a:r>
              <a:rPr lang="en-AU" dirty="0"/>
              <a:t>n=3 → 47 (prime) </a:t>
            </a:r>
            <a:br>
              <a:rPr lang="en-AU" dirty="0"/>
            </a:br>
            <a:r>
              <a:rPr lang="en-AU" dirty="0"/>
              <a:t>All cases true ⇒ statement holds.</a:t>
            </a:r>
          </a:p>
        </p:txBody>
      </p:sp>
    </p:spTree>
    <p:extLst>
      <p:ext uri="{BB962C8B-B14F-4D97-AF65-F5344CB8AC3E}">
        <p14:creationId xmlns:p14="http://schemas.microsoft.com/office/powerpoint/2010/main" val="1653611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C3AB-C962-116D-6900-942C1344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7. Counterexample (Disproof Method)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98C2-0A84-8175-E2EB-804A51A97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To disprove a universal statement (∀x P(x)), show </a:t>
            </a:r>
            <a:r>
              <a:rPr lang="en-AU" b="1" dirty="0"/>
              <a:t>one example</a:t>
            </a:r>
            <a:r>
              <a:rPr lang="en-AU" dirty="0"/>
              <a:t> where it’s false.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dirty="0"/>
              <a:t>Example:</a:t>
            </a:r>
            <a:br>
              <a:rPr lang="en-AU" dirty="0"/>
            </a:br>
            <a:r>
              <a:rPr lang="en-AU" dirty="0"/>
              <a:t>Disprove: “All even numbers are divisible by 4.”</a:t>
            </a:r>
          </a:p>
          <a:p>
            <a:r>
              <a:rPr lang="en-AU" b="1" dirty="0"/>
              <a:t>Counterexample:</a:t>
            </a:r>
            <a:br>
              <a:rPr lang="en-AU" dirty="0"/>
            </a:br>
            <a:r>
              <a:rPr lang="en-AU" dirty="0"/>
              <a:t>n = 6 → even but not divisible by 4. ❌</a:t>
            </a:r>
            <a:br>
              <a:rPr lang="en-AU" dirty="0"/>
            </a:br>
            <a:r>
              <a:rPr lang="en-AU" dirty="0"/>
              <a:t>Hence, statement false.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6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Quantifiers and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Universal quantifier (</a:t>
            </a:r>
            <a:r>
              <a:rPr dirty="0">
                <a:solidFill>
                  <a:srgbClr val="FF0000"/>
                </a:solidFill>
              </a:rPr>
              <a:t>∀</a:t>
            </a:r>
            <a:r>
              <a:rPr dirty="0"/>
              <a:t>): ‘For all’</a:t>
            </a:r>
            <a:endParaRPr lang="en-AU" dirty="0"/>
          </a:p>
          <a:p>
            <a:pPr lvl="1"/>
            <a:r>
              <a:rPr dirty="0"/>
              <a:t>Example: ∀x (Human(x) → Mortal(x))</a:t>
            </a:r>
          </a:p>
          <a:p>
            <a:endParaRPr lang="en-AU" dirty="0"/>
          </a:p>
          <a:p>
            <a:r>
              <a:rPr dirty="0"/>
              <a:t>Existential quantifier (</a:t>
            </a:r>
            <a:r>
              <a:rPr dirty="0">
                <a:solidFill>
                  <a:srgbClr val="FF0000"/>
                </a:solidFill>
              </a:rPr>
              <a:t>∃</a:t>
            </a:r>
            <a:r>
              <a:rPr dirty="0"/>
              <a:t>): ‘There exists’</a:t>
            </a:r>
          </a:p>
          <a:p>
            <a:pPr lvl="1"/>
            <a:r>
              <a:rPr dirty="0"/>
              <a:t>Example: ∃x (Student(x) ∧ Smart(x))</a:t>
            </a:r>
          </a:p>
          <a:p>
            <a:endParaRPr lang="en-AU" dirty="0"/>
          </a:p>
          <a:p>
            <a:r>
              <a:rPr dirty="0"/>
              <a:t>Variables, constants, predicates, and functions form atomic formulas.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F761-BFC5-205D-C840-9C3C89BB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7B123-1C06-B35A-DE58-7516EFC6E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2427"/>
            <a:ext cx="8007178" cy="4738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x is smaller the 10.</a:t>
            </a:r>
          </a:p>
          <a:p>
            <a:pPr marL="0" indent="0">
              <a:buNone/>
            </a:pPr>
            <a:r>
              <a:rPr lang="en-US" dirty="0"/>
              <a:t>How we represent it now</a:t>
            </a:r>
          </a:p>
          <a:p>
            <a:pPr marL="0" indent="0">
              <a:buNone/>
            </a:pPr>
            <a:r>
              <a:rPr lang="en-US" dirty="0"/>
              <a:t>P(x) = </a:t>
            </a:r>
            <a:r>
              <a:rPr lang="en-US" dirty="0">
                <a:solidFill>
                  <a:srgbClr val="FF0000"/>
                </a:solidFill>
              </a:rPr>
              <a:t>x is smaller the 10.</a:t>
            </a:r>
          </a:p>
          <a:p>
            <a:pPr marL="0" indent="0">
              <a:buNone/>
            </a:pPr>
            <a:r>
              <a:rPr lang="en-US" dirty="0"/>
              <a:t>Now for the values of x</a:t>
            </a:r>
          </a:p>
          <a:p>
            <a:pPr marL="0" indent="0">
              <a:buNone/>
            </a:pPr>
            <a:r>
              <a:rPr lang="en-US" dirty="0"/>
              <a:t>If X={1,2,3,4,6,8,9} </a:t>
            </a:r>
            <a:r>
              <a:rPr lang="en-US" dirty="0">
                <a:solidFill>
                  <a:srgbClr val="FF0000"/>
                </a:solidFill>
              </a:rPr>
              <a:t>(This is called Domian)</a:t>
            </a:r>
          </a:p>
          <a:p>
            <a:pPr marL="0" indent="0">
              <a:buNone/>
            </a:pPr>
            <a:r>
              <a:rPr lang="en-US" dirty="0"/>
              <a:t>So according to Universal Quantifier:</a:t>
            </a:r>
          </a:p>
          <a:p>
            <a:pPr marL="0" indent="0" algn="ctr">
              <a:buNone/>
            </a:pPr>
            <a:r>
              <a:rPr lang="en-AU" sz="5400" dirty="0">
                <a:solidFill>
                  <a:srgbClr val="FF0000"/>
                </a:solidFill>
              </a:rPr>
              <a:t>∀ x (P(x)) = True</a:t>
            </a:r>
          </a:p>
          <a:p>
            <a:pPr marL="0" indent="0">
              <a:buNone/>
            </a:pPr>
            <a:r>
              <a:rPr lang="en-AU" sz="4200" dirty="0">
                <a:solidFill>
                  <a:srgbClr val="FF0000"/>
                </a:solidFill>
              </a:rPr>
              <a:t>For all values of x, x is smaller then 10.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8380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73137-D028-4D90-8A3D-13E05E924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B5AB-18E0-5501-FADC-7C4103AF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A7B51-0E52-4E34-A5D0-6CB4DDB80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07178" cy="4738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if the Domain values are different?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Domain ={1,2,3,4,6,8,9,</a:t>
            </a:r>
            <a:r>
              <a:rPr lang="en-US" dirty="0">
                <a:solidFill>
                  <a:srgbClr val="FF0000"/>
                </a:solidFill>
              </a:rPr>
              <a:t>15,20</a:t>
            </a:r>
            <a:r>
              <a:rPr lang="en-US" dirty="0">
                <a:solidFill>
                  <a:srgbClr val="0070C0"/>
                </a:solidFill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we will use Existential Quantifier</a:t>
            </a:r>
          </a:p>
          <a:p>
            <a:pPr marL="0" indent="0" algn="ctr">
              <a:buNone/>
            </a:pPr>
            <a:r>
              <a:rPr lang="en-AU" sz="5400" dirty="0">
                <a:solidFill>
                  <a:srgbClr val="FF0000"/>
                </a:solidFill>
              </a:rPr>
              <a:t>∃ x (P(x)) = True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There exist at least 1 value which is greater the 10.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D5AD-15D2-32B5-25A1-A0282A9F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Rules of 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A4A91-EB80-4463-9103-7C2F20B53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A </a:t>
            </a:r>
            <a:r>
              <a:rPr lang="en-AU" b="1" dirty="0"/>
              <a:t>rule of inference</a:t>
            </a:r>
            <a:r>
              <a:rPr lang="en-AU" dirty="0"/>
              <a:t> is a </a:t>
            </a:r>
            <a:r>
              <a:rPr lang="en-AU" b="1" dirty="0"/>
              <a:t>logical principle</a:t>
            </a:r>
            <a:r>
              <a:rPr lang="en-AU" dirty="0"/>
              <a:t> that allows us to draw valid conclusions from given statements (</a:t>
            </a:r>
            <a:r>
              <a:rPr lang="en-AU" b="1" dirty="0"/>
              <a:t>premises</a:t>
            </a:r>
            <a:r>
              <a:rPr lang="en-AU" dirty="0"/>
              <a:t>).</a:t>
            </a:r>
          </a:p>
          <a:p>
            <a:pPr lvl="1"/>
            <a:r>
              <a:rPr lang="en-AU" dirty="0"/>
              <a:t>Modus Ponens (Law of Detachment)</a:t>
            </a:r>
          </a:p>
          <a:p>
            <a:pPr lvl="1"/>
            <a:r>
              <a:rPr lang="en-AU" dirty="0"/>
              <a:t>Modus Tollens (Law of Contrapositive)</a:t>
            </a:r>
          </a:p>
          <a:p>
            <a:pPr lvl="1"/>
            <a:r>
              <a:rPr lang="en-AU" dirty="0"/>
              <a:t>Hypothetical Syllogism</a:t>
            </a:r>
          </a:p>
          <a:p>
            <a:pPr lvl="1"/>
            <a:r>
              <a:rPr lang="en-AU" dirty="0"/>
              <a:t>Disjunctive Syllogism</a:t>
            </a:r>
          </a:p>
          <a:p>
            <a:pPr lvl="1"/>
            <a:r>
              <a:rPr lang="en-AU" dirty="0"/>
              <a:t>Simplification (∧ Elimination)</a:t>
            </a:r>
          </a:p>
          <a:p>
            <a:pPr lvl="1"/>
            <a:r>
              <a:rPr lang="en-AU" dirty="0"/>
              <a:t>Conjunction (∧ Introduction)</a:t>
            </a:r>
          </a:p>
          <a:p>
            <a:pPr lvl="1"/>
            <a:r>
              <a:rPr lang="en-AU" dirty="0"/>
              <a:t>Addition (∨ Introduction)</a:t>
            </a:r>
          </a:p>
          <a:p>
            <a:pPr lvl="1"/>
            <a:r>
              <a:rPr lang="en-AU" dirty="0"/>
              <a:t>Resolution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2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9B077F2-2DE3-7910-B78E-8BD708736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444288"/>
              </p:ext>
            </p:extLst>
          </p:nvPr>
        </p:nvGraphicFramePr>
        <p:xfrm>
          <a:off x="191529" y="1116482"/>
          <a:ext cx="8760941" cy="5193454"/>
        </p:xfrm>
        <a:graphic>
          <a:graphicData uri="http://schemas.openxmlformats.org/drawingml/2006/table">
            <a:tbl>
              <a:tblPr/>
              <a:tblGrid>
                <a:gridCol w="2535693">
                  <a:extLst>
                    <a:ext uri="{9D8B030D-6E8A-4147-A177-3AD203B41FA5}">
                      <a16:colId xmlns:a16="http://schemas.microsoft.com/office/drawing/2014/main" val="3483365676"/>
                    </a:ext>
                  </a:extLst>
                </a:gridCol>
                <a:gridCol w="2190700">
                  <a:extLst>
                    <a:ext uri="{9D8B030D-6E8A-4147-A177-3AD203B41FA5}">
                      <a16:colId xmlns:a16="http://schemas.microsoft.com/office/drawing/2014/main" val="61821617"/>
                    </a:ext>
                  </a:extLst>
                </a:gridCol>
                <a:gridCol w="4034548">
                  <a:extLst>
                    <a:ext uri="{9D8B030D-6E8A-4147-A177-3AD203B41FA5}">
                      <a16:colId xmlns:a16="http://schemas.microsoft.com/office/drawing/2014/main" val="1421641347"/>
                    </a:ext>
                  </a:extLst>
                </a:gridCol>
              </a:tblGrid>
              <a:tr h="5306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b="1"/>
                        <a:t>Rule Name</a:t>
                      </a:r>
                      <a:endParaRPr lang="en-AU" sz="1400"/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b="1"/>
                        <a:t>Form (Symbolic Representation)</a:t>
                      </a:r>
                      <a:endParaRPr lang="en-AU" sz="1400"/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b="1"/>
                        <a:t>Explanation / Example</a:t>
                      </a:r>
                      <a:endParaRPr lang="en-AU" sz="1400"/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792427"/>
                  </a:ext>
                </a:extLst>
              </a:tr>
              <a:tr h="7395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b="1"/>
                        <a:t>1. Modus Ponens (Law of Detachment)</a:t>
                      </a:r>
                      <a:endParaRPr lang="en-AU" sz="1400"/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1. ( P ) 2. ( P → Q ) ∴ ( Q )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If </a:t>
                      </a:r>
                      <a:r>
                        <a:rPr lang="en-AU" sz="1400" i="1"/>
                        <a:t>P</a:t>
                      </a:r>
                      <a:r>
                        <a:rPr lang="en-AU" sz="1400"/>
                        <a:t> is true and </a:t>
                      </a:r>
                      <a:r>
                        <a:rPr lang="en-AU" sz="1400" i="1"/>
                        <a:t>P implies Q</a:t>
                      </a:r>
                      <a:r>
                        <a:rPr lang="en-AU" sz="1400"/>
                        <a:t>, then </a:t>
                      </a:r>
                      <a:r>
                        <a:rPr lang="en-AU" sz="1400" i="1"/>
                        <a:t>Q</a:t>
                      </a:r>
                      <a:r>
                        <a:rPr lang="en-AU" sz="1400"/>
                        <a:t> is true.Example: If it rains, the ground gets wet. It is raining ⇒ The ground is wet.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271279"/>
                  </a:ext>
                </a:extLst>
              </a:tr>
              <a:tr h="7395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b="1"/>
                        <a:t>2. Modus Tollens (Law of Contrapositive)</a:t>
                      </a:r>
                      <a:endParaRPr lang="en-AU" sz="1400"/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1. ( ¬Q ) 2. ( P → Q ) ∴ ( ¬P )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If </a:t>
                      </a:r>
                      <a:r>
                        <a:rPr lang="en-AU" sz="1400" i="1"/>
                        <a:t>P</a:t>
                      </a:r>
                      <a:r>
                        <a:rPr lang="en-AU" sz="1400"/>
                        <a:t> implies </a:t>
                      </a:r>
                      <a:r>
                        <a:rPr lang="en-AU" sz="1400" i="1"/>
                        <a:t>Q</a:t>
                      </a:r>
                      <a:r>
                        <a:rPr lang="en-AU" sz="1400"/>
                        <a:t>, but </a:t>
                      </a:r>
                      <a:r>
                        <a:rPr lang="en-AU" sz="1400" i="1"/>
                        <a:t>Q</a:t>
                      </a:r>
                      <a:r>
                        <a:rPr lang="en-AU" sz="1400"/>
                        <a:t> is false, then </a:t>
                      </a:r>
                      <a:r>
                        <a:rPr lang="en-AU" sz="1400" i="1"/>
                        <a:t>P</a:t>
                      </a:r>
                      <a:r>
                        <a:rPr lang="en-AU" sz="1400"/>
                        <a:t> must be false.Example: If it rains, the ground gets wet. The ground isn’t wet ⇒ It didn’t rain.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745118"/>
                  </a:ext>
                </a:extLst>
              </a:tr>
              <a:tr h="5306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b="1"/>
                        <a:t>3. Hypothetical Syllogism</a:t>
                      </a:r>
                      <a:endParaRPr lang="en-AU" sz="1400"/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dirty="0"/>
                        <a:t>1. ( P → Q ) 2. ( Q → R ) ∴ ( P → R )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Chain reasoning. Example: If I study, I pass. If I pass, I graduate ⇒ If I study, I graduate.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91466"/>
                  </a:ext>
                </a:extLst>
              </a:tr>
              <a:tr h="5306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b="1"/>
                        <a:t>4. Disjunctive Syllogism</a:t>
                      </a:r>
                      <a:endParaRPr lang="en-AU" sz="1400"/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1. ( P ∨ Q ) 2. ( ¬P ) ∴ ( Q )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If at least one is true, and one is false, the other must be true.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373564"/>
                  </a:ext>
                </a:extLst>
              </a:tr>
              <a:tr h="5306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b="1" dirty="0"/>
                        <a:t>5. Simplification </a:t>
                      </a:r>
                      <a:endParaRPr lang="en-AU" sz="1400" dirty="0"/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1. ( P ∧ Q ) ∴ ( P ) or ( Q )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From a conjunction, either part can be taken as true.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222037"/>
                  </a:ext>
                </a:extLst>
              </a:tr>
              <a:tr h="5306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b="1" dirty="0"/>
                        <a:t>6. Conjunction</a:t>
                      </a:r>
                      <a:endParaRPr lang="en-AU" sz="1400" dirty="0"/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1. ( P ) 2. ( Q ) ∴ ( P ∧ Q )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Combine two true statements into one.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433487"/>
                  </a:ext>
                </a:extLst>
              </a:tr>
              <a:tr h="5306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b="1" dirty="0"/>
                        <a:t>7. Addition</a:t>
                      </a:r>
                      <a:endParaRPr lang="en-AU" sz="1400" dirty="0"/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1. ( P ) ∴ ( P ∨ Q )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From a true statement, you can add any disjunction.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377821"/>
                  </a:ext>
                </a:extLst>
              </a:tr>
              <a:tr h="5306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b="1"/>
                        <a:t>8. Resolution Rule</a:t>
                      </a:r>
                      <a:endParaRPr lang="en-AU" sz="1400"/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/>
                        <a:t>1. ( P ∨ Q ) 2. ( ¬P ∨ R ) ∴ ( Q ∨ R )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400" dirty="0"/>
                        <a:t>Eliminate a variable and combine clauses — used in automated theorem proving.</a:t>
                      </a:r>
                    </a:p>
                  </a:txBody>
                  <a:tcPr marL="62669" marR="62669" marT="31334" marB="313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6194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1512202-354D-0806-C911-DB3C578F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AU" dirty="0"/>
              <a:t>Rules of 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8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C8CE-37EC-6BED-FEB9-D4A46D61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Rules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706915-EC88-162D-F1F3-C0DE1E32C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AU" b="1" dirty="0"/>
                  <a:t>Example 1 — Using Modus Ponens</a:t>
                </a:r>
              </a:p>
              <a:p>
                <a:r>
                  <a:rPr lang="en-AU" b="1" dirty="0"/>
                  <a:t>Premises:</a:t>
                </a:r>
                <a:endParaRPr lang="en-AU" dirty="0"/>
              </a:p>
              <a:p>
                <a:pPr lvl="1"/>
                <a:r>
                  <a:rPr lang="en-AU" dirty="0"/>
                  <a:t>If it rains, then the road will be wet. →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It rains. →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AU" dirty="0"/>
              </a:p>
              <a:p>
                <a:r>
                  <a:rPr lang="en-AU" b="1" dirty="0"/>
                  <a:t>Conclusion:</a:t>
                </a:r>
                <a:r>
                  <a:rPr lang="en-AU" dirty="0"/>
                  <a:t> The road will be wet. →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By Modus Ponens:</a:t>
                </a:r>
                <a:br>
                  <a:rPr lang="en-AU" dirty="0"/>
                </a:br>
                <a:r>
                  <a:rPr lang="en-AU" dirty="0"/>
                  <a:t>From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dirty="0"/>
                  <a:t>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AU" dirty="0"/>
                  <a:t>, we infer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endParaRPr lang="en-AU" b="1" dirty="0"/>
              </a:p>
              <a:p>
                <a:pPr marL="0" indent="0">
                  <a:buNone/>
                </a:pPr>
                <a:r>
                  <a:rPr lang="en-AU" b="1" dirty="0"/>
                  <a:t>Example 2 — Using Modus Tollens</a:t>
                </a:r>
              </a:p>
              <a:p>
                <a:r>
                  <a:rPr lang="en-AU" b="1" dirty="0"/>
                  <a:t>Premises:</a:t>
                </a:r>
                <a:endParaRPr lang="en-AU" dirty="0"/>
              </a:p>
              <a:p>
                <a:pPr lvl="1"/>
                <a:r>
                  <a:rPr lang="en-AU" dirty="0"/>
                  <a:t>If the bulb works, the room will be bright. →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The room is not bright. → </a:t>
                </a: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¬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AU" dirty="0"/>
              </a:p>
              <a:p>
                <a:r>
                  <a:rPr lang="en-AU" b="1" dirty="0"/>
                  <a:t>Conclusion:</a:t>
                </a:r>
                <a:r>
                  <a:rPr lang="en-AU" dirty="0"/>
                  <a:t> The bulb doesn’t work. → </a:t>
                </a:r>
                <a14:m>
                  <m:oMath xmlns:m="http://schemas.openxmlformats.org/officeDocument/2006/math">
                    <m:r>
                      <a:rPr lang="en-AU">
                        <a:latin typeface="Cambria Math" panose="02040503050406030204" pitchFamily="18" charset="0"/>
                      </a:rPr>
                      <m:t>¬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By Modus Tollens.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706915-EC88-162D-F1F3-C0DE1E32C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4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561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7931</TotalTime>
  <Words>3008</Words>
  <Application>Microsoft Macintosh PowerPoint</Application>
  <PresentationFormat>On-screen Show (4:3)</PresentationFormat>
  <Paragraphs>342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Discrete Structure Predicate Calculus and Methods of Proofs</vt:lpstr>
      <vt:lpstr>Scenario</vt:lpstr>
      <vt:lpstr>Predicate Calculus</vt:lpstr>
      <vt:lpstr>Quantifiers and Syntax</vt:lpstr>
      <vt:lpstr>Scenario Again</vt:lpstr>
      <vt:lpstr>Scenario Again</vt:lpstr>
      <vt:lpstr>Rules of Inference</vt:lpstr>
      <vt:lpstr>Rules of Inference</vt:lpstr>
      <vt:lpstr>Examples of Rules 1</vt:lpstr>
      <vt:lpstr>Examples of Rules 2</vt:lpstr>
      <vt:lpstr>Rules of Inference in Predicate Logic</vt:lpstr>
      <vt:lpstr>Inference in Predicate Logic (Examples)</vt:lpstr>
      <vt:lpstr>Inference in Predicate Logic (Examples)</vt:lpstr>
      <vt:lpstr>Inference in Predicate Logic (Examples)</vt:lpstr>
      <vt:lpstr>Inference in Predicate Logic (Examples)</vt:lpstr>
      <vt:lpstr>Inference in Predicate Logic (Examples)</vt:lpstr>
      <vt:lpstr>Inference in Predicate Logic (Examples)</vt:lpstr>
      <vt:lpstr>Inference in Predicate Logic (Examples)</vt:lpstr>
      <vt:lpstr>Example: The Zeus Argument</vt:lpstr>
      <vt:lpstr>Question 1</vt:lpstr>
      <vt:lpstr>Question 2</vt:lpstr>
      <vt:lpstr>Question 3</vt:lpstr>
      <vt:lpstr>Natural Deduction</vt:lpstr>
      <vt:lpstr>Natural Deduction</vt:lpstr>
      <vt:lpstr>Methods of Proofs</vt:lpstr>
      <vt:lpstr>Main Methods of Proof</vt:lpstr>
      <vt:lpstr>1. Direct Proof</vt:lpstr>
      <vt:lpstr>2. Indirect Proof (Contrapositive Proof)</vt:lpstr>
      <vt:lpstr>3. Proof by Contradiction</vt:lpstr>
      <vt:lpstr>4. Proof by Cases</vt:lpstr>
      <vt:lpstr>5. Proof by Mathematical Induction</vt:lpstr>
      <vt:lpstr>6. Proof by Exhaustion</vt:lpstr>
      <vt:lpstr>7. Counterexample (Disproof Method)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rafiullah khan</cp:lastModifiedBy>
  <cp:revision>148</cp:revision>
  <dcterms:created xsi:type="dcterms:W3CDTF">2013-01-27T09:14:16Z</dcterms:created>
  <dcterms:modified xsi:type="dcterms:W3CDTF">2025-11-13T15:17:16Z</dcterms:modified>
  <cp:category/>
</cp:coreProperties>
</file>